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38" d="100"/>
          <a:sy n="38" d="100"/>
        </p:scale>
        <p:origin x="-498" y="-7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CL"/>
  <c:roundedCorners val="0"/>
  <c:style val="2"/>
  <c:chart>
    <c:title>
      <c:tx>
        <c:rich>
          <a:bodyPr rot="0"/>
          <a:lstStyle/>
          <a:p>
            <a:pPr>
              <a:defRPr sz="5000" b="0" i="0" u="none" strike="noStrike">
                <a:solidFill>
                  <a:srgbClr val="000000"/>
                </a:solidFill>
                <a:latin typeface="Helvetica Neue"/>
              </a:defRPr>
            </a:pPr>
            <a:r>
              <a:rPr lang="es-CL" sz="5000" b="0" i="0" u="none" strike="noStrike" dirty="0" smtClean="0">
                <a:solidFill>
                  <a:srgbClr val="000000"/>
                </a:solidFill>
                <a:latin typeface="Helvetica Neue"/>
              </a:rPr>
              <a:t>Socios</a:t>
            </a:r>
          </a:p>
          <a:p>
            <a:pPr>
              <a:defRPr sz="5000" b="0" i="0" u="none" strike="noStrike">
                <a:solidFill>
                  <a:srgbClr val="000000"/>
                </a:solidFill>
                <a:latin typeface="Helvetica Neue"/>
              </a:defRPr>
            </a:pPr>
            <a:r>
              <a:rPr lang="es-CL" sz="5000" b="0" i="0" u="none" strike="noStrike" dirty="0" smtClean="0">
                <a:solidFill>
                  <a:srgbClr val="000000"/>
                </a:solidFill>
                <a:latin typeface="Helvetica Neue"/>
              </a:rPr>
              <a:t> </a:t>
            </a:r>
            <a:r>
              <a:rPr lang="es-CL" sz="5000" b="0" i="0" u="none" strike="noStrike" dirty="0">
                <a:solidFill>
                  <a:srgbClr val="000000"/>
                </a:solidFill>
                <a:latin typeface="Helvetica Neue"/>
              </a:rPr>
              <a:t>2.175</a:t>
            </a:r>
          </a:p>
        </c:rich>
      </c:tx>
      <c:layout>
        <c:manualLayout>
          <c:xMode val="edge"/>
          <c:yMode val="edge"/>
          <c:x val="0.39565325918192129"/>
          <c:y val="0.40665233337292034"/>
          <c:w val="0.37642199999999998"/>
          <c:h val="4.8189700000000002E-2"/>
        </c:manualLayout>
      </c:layout>
      <c:overlay val="1"/>
      <c:spPr>
        <a:noFill/>
        <a:effectLst/>
      </c:spPr>
    </c:title>
    <c:autoTitleDeleted val="0"/>
    <c:plotArea>
      <c:layout>
        <c:manualLayout>
          <c:layoutTarget val="inner"/>
          <c:xMode val="edge"/>
          <c:yMode val="edge"/>
          <c:x val="0.29126099999999999"/>
          <c:y val="0.29126099999999999"/>
          <c:w val="0.41747699999999999"/>
          <c:h val="0.40497699999999998"/>
        </c:manualLayout>
      </c:layout>
      <c:doughnutChart>
        <c:varyColors val="0"/>
        <c:ser>
          <c:idx val="0"/>
          <c:order val="0"/>
          <c:tx>
            <c:strRef>
              <c:f>Sheet1!$A$2</c:f>
              <c:strCache>
                <c:ptCount val="1"/>
                <c:pt idx="0">
                  <c:v>Región 1</c:v>
                </c:pt>
              </c:strCache>
            </c:strRef>
          </c:tx>
          <c:spPr>
            <a:solidFill>
              <a:schemeClr val="accent1"/>
            </a:solidFill>
            <a:ln w="12700" cap="flat">
              <a:noFill/>
              <a:miter lim="400000"/>
            </a:ln>
            <a:effectLst/>
          </c:spPr>
          <c:dPt>
            <c:idx val="0"/>
            <c:bubble3D val="0"/>
            <c:spPr>
              <a:solidFill>
                <a:schemeClr val="accent1"/>
              </a:solidFill>
              <a:ln w="12700" cap="flat">
                <a:noFill/>
                <a:miter lim="400000"/>
              </a:ln>
              <a:effectLst/>
            </c:spPr>
          </c:dPt>
          <c:dPt>
            <c:idx val="1"/>
            <c:bubble3D val="0"/>
            <c:spPr>
              <a:solidFill>
                <a:schemeClr val="accent6"/>
              </a:solidFill>
              <a:ln w="12700" cap="flat">
                <a:noFill/>
                <a:miter lim="400000"/>
              </a:ln>
              <a:effectLst/>
            </c:spPr>
          </c:dPt>
          <c:dPt>
            <c:idx val="2"/>
            <c:bubble3D val="0"/>
            <c:spPr>
              <a:solidFill>
                <a:srgbClr val="929292"/>
              </a:solidFill>
              <a:ln w="12700" cap="flat">
                <a:noFill/>
                <a:miter lim="400000"/>
              </a:ln>
              <a:effectLst/>
            </c:spPr>
          </c:dPt>
          <c:cat>
            <c:strRef>
              <c:f>Sheet1!$B$1:$D$1</c:f>
              <c:strCache>
                <c:ptCount val="3"/>
                <c:pt idx="0">
                  <c:v>Hombres</c:v>
                </c:pt>
                <c:pt idx="1">
                  <c:v>Mujeres</c:v>
                </c:pt>
                <c:pt idx="2">
                  <c:v>Empresas</c:v>
                </c:pt>
              </c:strCache>
            </c:strRef>
          </c:cat>
          <c:val>
            <c:numRef>
              <c:f>Sheet1!$B$2:$D$2</c:f>
              <c:numCache>
                <c:formatCode>General</c:formatCode>
                <c:ptCount val="3"/>
                <c:pt idx="0">
                  <c:v>1126</c:v>
                </c:pt>
                <c:pt idx="1">
                  <c:v>928</c:v>
                </c:pt>
                <c:pt idx="2">
                  <c:v>121</c:v>
                </c:pt>
              </c:numCache>
            </c:numRef>
          </c:val>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CL"/>
  <c:roundedCorners val="0"/>
  <c:style val="2"/>
  <c:chart>
    <c:title>
      <c:tx>
        <c:rich>
          <a:bodyPr rot="0"/>
          <a:lstStyle/>
          <a:p>
            <a:pPr>
              <a:defRPr sz="3900" b="0" i="0" u="none" strike="noStrike">
                <a:solidFill>
                  <a:srgbClr val="000000"/>
                </a:solidFill>
                <a:latin typeface="Helvetica Neue"/>
              </a:defRPr>
            </a:pPr>
            <a:r>
              <a:rPr lang="es-CL" sz="3900" b="0" i="0" u="none" strike="noStrike">
                <a:solidFill>
                  <a:srgbClr val="000000"/>
                </a:solidFill>
                <a:latin typeface="Helvetica Neue"/>
              </a:rPr>
              <a:t>Colocaciones</a:t>
            </a:r>
          </a:p>
        </c:rich>
      </c:tx>
      <c:layout>
        <c:manualLayout>
          <c:xMode val="edge"/>
          <c:yMode val="edge"/>
          <c:x val="0.34830100000000003"/>
          <c:y val="0.46279700000000001"/>
          <c:w val="0.30339700000000003"/>
          <c:h val="3.7202499999999999E-2"/>
        </c:manualLayout>
      </c:layout>
      <c:overlay val="1"/>
      <c:spPr>
        <a:noFill/>
        <a:effectLst/>
      </c:spPr>
    </c:title>
    <c:autoTitleDeleted val="0"/>
    <c:plotArea>
      <c:layout>
        <c:manualLayout>
          <c:layoutTarget val="inner"/>
          <c:xMode val="edge"/>
          <c:yMode val="edge"/>
          <c:x val="0.26389299999999999"/>
          <c:y val="0.26389299999999999"/>
          <c:w val="0.47221299999999999"/>
          <c:h val="0.45971299999999998"/>
        </c:manualLayout>
      </c:layout>
      <c:doughnutChart>
        <c:varyColors val="0"/>
        <c:ser>
          <c:idx val="0"/>
          <c:order val="0"/>
          <c:tx>
            <c:strRef>
              <c:f>Sheet1!$A$2</c:f>
              <c:strCache>
                <c:ptCount val="1"/>
                <c:pt idx="0">
                  <c:v>Región 1</c:v>
                </c:pt>
              </c:strCache>
            </c:strRef>
          </c:tx>
          <c:spPr>
            <a:solidFill>
              <a:schemeClr val="accent5"/>
            </a:solidFill>
            <a:ln w="12700" cap="flat">
              <a:noFill/>
              <a:miter lim="400000"/>
            </a:ln>
            <a:effectLst/>
          </c:spPr>
          <c:dPt>
            <c:idx val="0"/>
            <c:bubble3D val="0"/>
            <c:spPr>
              <a:solidFill>
                <a:schemeClr val="accent5"/>
              </a:solidFill>
              <a:ln w="12700" cap="flat">
                <a:noFill/>
                <a:miter lim="400000"/>
              </a:ln>
              <a:effectLst/>
            </c:spPr>
          </c:dPt>
          <c:dPt>
            <c:idx val="1"/>
            <c:bubble3D val="0"/>
            <c:spPr>
              <a:solidFill>
                <a:schemeClr val="accent3">
                  <a:hueOff val="362282"/>
                  <a:satOff val="31803"/>
                  <a:lumOff val="-18242"/>
                </a:schemeClr>
              </a:solidFill>
              <a:ln w="12700" cap="flat">
                <a:noFill/>
                <a:miter lim="400000"/>
              </a:ln>
              <a:effectLst/>
            </c:spPr>
          </c:dPt>
          <c:cat>
            <c:strRef>
              <c:f>Sheet1!$B$1:$C$1</c:f>
              <c:strCache>
                <c:ptCount val="2"/>
                <c:pt idx="0">
                  <c:v>Consumo</c:v>
                </c:pt>
                <c:pt idx="1">
                  <c:v>Comercial</c:v>
                </c:pt>
              </c:strCache>
            </c:strRef>
          </c:cat>
          <c:val>
            <c:numRef>
              <c:f>Sheet1!$B$2:$C$2</c:f>
              <c:numCache>
                <c:formatCode>General</c:formatCode>
                <c:ptCount val="2"/>
                <c:pt idx="0">
                  <c:v>412745970</c:v>
                </c:pt>
                <c:pt idx="1">
                  <c:v>2681745970</c:v>
                </c:pt>
              </c:numCache>
            </c:numRef>
          </c:val>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CL"/>
  <c:roundedCorners val="0"/>
  <c:style val="2"/>
  <c:chart>
    <c:title>
      <c:tx>
        <c:rich>
          <a:bodyPr rot="0"/>
          <a:lstStyle/>
          <a:p>
            <a:pPr>
              <a:defRPr sz="4900" b="0" i="0" u="none" strike="noStrike">
                <a:solidFill>
                  <a:srgbClr val="000000"/>
                </a:solidFill>
                <a:latin typeface="Helvetica Neue"/>
              </a:defRPr>
            </a:pPr>
            <a:r>
              <a:rPr lang="es-CL" sz="4900" b="0" i="0" u="none" strike="noStrike">
                <a:solidFill>
                  <a:srgbClr val="000000"/>
                </a:solidFill>
                <a:latin typeface="Helvetica Neue"/>
              </a:rPr>
              <a:t>Pasivo</a:t>
            </a:r>
          </a:p>
        </c:rich>
      </c:tx>
      <c:layout>
        <c:manualLayout>
          <c:xMode val="edge"/>
          <c:yMode val="edge"/>
          <c:x val="0.43811499999999998"/>
          <c:y val="0.46989799999999998"/>
          <c:w val="0.12377100000000001"/>
          <c:h val="3.0101900000000001E-2"/>
        </c:manualLayout>
      </c:layout>
      <c:overlay val="1"/>
      <c:spPr>
        <a:noFill/>
        <a:effectLst/>
      </c:spPr>
    </c:title>
    <c:autoTitleDeleted val="0"/>
    <c:plotArea>
      <c:layout>
        <c:manualLayout>
          <c:layoutTarget val="inner"/>
          <c:xMode val="edge"/>
          <c:yMode val="edge"/>
          <c:x val="0.36291200000000001"/>
          <c:y val="0.36291200000000001"/>
          <c:w val="0.274175"/>
          <c:h val="0.26167499999999999"/>
        </c:manualLayout>
      </c:layout>
      <c:doughnutChart>
        <c:varyColors val="0"/>
        <c:ser>
          <c:idx val="0"/>
          <c:order val="0"/>
          <c:tx>
            <c:strRef>
              <c:f>Sheet1!$A$2</c:f>
              <c:strCache>
                <c:ptCount val="1"/>
                <c:pt idx="0">
                  <c:v>Región 1</c:v>
                </c:pt>
              </c:strCache>
            </c:strRef>
          </c:tx>
          <c:spPr>
            <a:solidFill>
              <a:schemeClr val="accent1"/>
            </a:solidFill>
            <a:ln w="12700" cap="flat">
              <a:noFill/>
              <a:miter lim="400000"/>
            </a:ln>
            <a:effectLst/>
          </c:spPr>
          <c:dPt>
            <c:idx val="0"/>
            <c:bubble3D val="0"/>
            <c:spPr>
              <a:solidFill>
                <a:schemeClr val="accent1"/>
              </a:solidFill>
              <a:ln w="12700" cap="flat">
                <a:noFill/>
                <a:miter lim="400000"/>
              </a:ln>
              <a:effectLst/>
            </c:spPr>
          </c:dPt>
          <c:dPt>
            <c:idx val="1"/>
            <c:bubble3D val="0"/>
            <c:spPr>
              <a:solidFill>
                <a:schemeClr val="accent3"/>
              </a:solidFill>
              <a:ln w="12700" cap="flat">
                <a:noFill/>
                <a:miter lim="400000"/>
              </a:ln>
              <a:effectLst/>
            </c:spPr>
          </c:dPt>
          <c:dPt>
            <c:idx val="2"/>
            <c:bubble3D val="0"/>
            <c:spPr>
              <a:solidFill>
                <a:schemeClr val="accent5">
                  <a:hueOff val="-82419"/>
                  <a:satOff val="-9513"/>
                  <a:lumOff val="-16343"/>
                </a:schemeClr>
              </a:solidFill>
              <a:ln w="12700" cap="flat">
                <a:noFill/>
                <a:miter lim="400000"/>
              </a:ln>
              <a:effectLst/>
            </c:spPr>
          </c:dPt>
          <c:cat>
            <c:strRef>
              <c:f>Sheet1!$B$1:$D$1</c:f>
              <c:strCache>
                <c:ptCount val="3"/>
                <c:pt idx="0">
                  <c:v>Cuentas Ahorro</c:v>
                </c:pt>
                <c:pt idx="1">
                  <c:v>Dépositos a Plazo</c:v>
                </c:pt>
                <c:pt idx="2">
                  <c:v>Cuotas Participación</c:v>
                </c:pt>
              </c:strCache>
            </c:strRef>
          </c:cat>
          <c:val>
            <c:numRef>
              <c:f>Sheet1!$B$2:$D$2</c:f>
              <c:numCache>
                <c:formatCode>General</c:formatCode>
                <c:ptCount val="3"/>
                <c:pt idx="0">
                  <c:v>2109382384</c:v>
                </c:pt>
                <c:pt idx="1">
                  <c:v>1098741285</c:v>
                </c:pt>
                <c:pt idx="2">
                  <c:v>1362794859</c:v>
                </c:pt>
              </c:numCache>
            </c:numRef>
          </c:val>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0.59655</cdr:x>
      <cdr:y>0.19622</cdr:y>
    </cdr:from>
    <cdr:to>
      <cdr:x>0.78529</cdr:x>
      <cdr:y>0.29937</cdr:y>
    </cdr:to>
    <cdr:sp macro="" textlink="">
      <cdr:nvSpPr>
        <cdr:cNvPr id="2" name="1 CuadroTexto"/>
        <cdr:cNvSpPr txBox="1"/>
      </cdr:nvSpPr>
      <cdr:spPr>
        <a:xfrm xmlns:a="http://schemas.openxmlformats.org/drawingml/2006/main">
          <a:off x="5932812" y="1951429"/>
          <a:ext cx="1877116" cy="1025922"/>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50800" tIns="50800" rIns="50800" bIns="50800" numCol="1" spcCol="38100" rtlCol="0" anchor="ctr">
          <a:spAutoFit/>
        </a:bodyPr>
        <a:lstStyle xmlns:a="http://schemas.openxmlformats.org/drawingml/2006/main"/>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Consumo</a:t>
          </a:r>
        </a:p>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lang="es-ES" sz="3000" b="1" dirty="0" smtClean="0">
              <a:solidFill>
                <a:srgbClr val="000000"/>
              </a:solidFill>
              <a:latin typeface="Helvetica Neue"/>
              <a:ea typeface="Helvetica Neue"/>
              <a:cs typeface="Helvetica Neue"/>
              <a:sym typeface="Helvetica Neue"/>
            </a:rPr>
            <a:t>13%</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0.62371</cdr:x>
      <cdr:y>0.41318</cdr:y>
    </cdr:from>
    <cdr:to>
      <cdr:x>0.85913</cdr:x>
      <cdr:y>0.48163</cdr:y>
    </cdr:to>
    <cdr:sp macro="" textlink="">
      <cdr:nvSpPr>
        <cdr:cNvPr id="2" name="1 CuadroTexto"/>
        <cdr:cNvSpPr txBox="1"/>
      </cdr:nvSpPr>
      <cdr:spPr>
        <a:xfrm xmlns:a="http://schemas.openxmlformats.org/drawingml/2006/main">
          <a:off x="9348240" y="6192688"/>
          <a:ext cx="3528392" cy="1025922"/>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50800" tIns="50800" rIns="50800" bIns="50800" numCol="1" spcCol="38100" rtlCol="0" anchor="ctr">
          <a:spAutoFit/>
        </a:bodyPr>
        <a:lstStyle xmlns:a="http://schemas.openxmlformats.org/drawingml/2006/main"/>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Cuentas de </a:t>
          </a:r>
        </a:p>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lang="es-ES" sz="3000" b="1" dirty="0" smtClean="0">
              <a:solidFill>
                <a:srgbClr val="000000"/>
              </a:solidFill>
              <a:latin typeface="Helvetica Neue"/>
              <a:ea typeface="Helvetica Neue"/>
              <a:cs typeface="Helvetica Neue"/>
              <a:sym typeface="Helvetica Neue"/>
            </a:rPr>
            <a:t>Ahorro 46%</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cdr:txBody>
    </cdr:sp>
  </cdr:relSizeAnchor>
  <cdr:relSizeAnchor xmlns:cdr="http://schemas.openxmlformats.org/drawingml/2006/chartDrawing">
    <cdr:from>
      <cdr:x>0.23541</cdr:x>
      <cdr:y>0.31709</cdr:y>
    </cdr:from>
    <cdr:to>
      <cdr:x>0.38771</cdr:x>
      <cdr:y>0.38554</cdr:y>
    </cdr:to>
    <cdr:sp macro="" textlink="">
      <cdr:nvSpPr>
        <cdr:cNvPr id="3" name="2 CuadroTexto"/>
        <cdr:cNvSpPr txBox="1"/>
      </cdr:nvSpPr>
      <cdr:spPr>
        <a:xfrm xmlns:a="http://schemas.openxmlformats.org/drawingml/2006/main">
          <a:off x="3528392" y="4752528"/>
          <a:ext cx="2282676" cy="1025922"/>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50800" tIns="50800" rIns="50800" bIns="50800" numCol="1" spcCol="38100" rtlCol="0" anchor="ctr">
          <a:spAutoFit/>
        </a:bodyPr>
        <a:lstStyle xmlns:a="http://schemas.openxmlformats.org/drawingml/2006/main"/>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Depósitos</a:t>
          </a:r>
          <a:r>
            <a:rPr kumimoji="0" lang="es-ES" sz="3000" b="1" i="0" u="none" strike="noStrike" cap="none" spc="0" normalizeH="0" dirty="0" smtClean="0">
              <a:ln>
                <a:noFill/>
              </a:ln>
              <a:solidFill>
                <a:srgbClr val="000000"/>
              </a:solidFill>
              <a:effectLst/>
              <a:uFillTx/>
              <a:latin typeface="Helvetica Neue"/>
              <a:ea typeface="Helvetica Neue"/>
              <a:cs typeface="Helvetica Neue"/>
              <a:sym typeface="Helvetica Neue"/>
            </a:rPr>
            <a:t> a</a:t>
          </a:r>
        </a:p>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lang="es-ES" sz="3000" b="1" baseline="0" dirty="0" smtClean="0">
              <a:solidFill>
                <a:srgbClr val="000000"/>
              </a:solidFill>
              <a:latin typeface="Helvetica Neue"/>
              <a:ea typeface="Helvetica Neue"/>
              <a:cs typeface="Helvetica Neue"/>
              <a:sym typeface="Helvetica Neue"/>
            </a:rPr>
            <a:t>Plazo</a:t>
          </a:r>
          <a:r>
            <a:rPr lang="es-ES" sz="3000" b="1" dirty="0" smtClean="0">
              <a:solidFill>
                <a:srgbClr val="000000"/>
              </a:solidFill>
              <a:latin typeface="Helvetica Neue"/>
              <a:ea typeface="Helvetica Neue"/>
              <a:cs typeface="Helvetica Neue"/>
              <a:sym typeface="Helvetica Neue"/>
            </a:rPr>
            <a:t> 24%</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cdr:txBody>
    </cdr:sp>
  </cdr:relSizeAnchor>
  <cdr:relSizeAnchor xmlns:cdr="http://schemas.openxmlformats.org/drawingml/2006/chartDrawing">
    <cdr:from>
      <cdr:x>0.50926</cdr:x>
      <cdr:y>0.12011</cdr:y>
    </cdr:from>
    <cdr:to>
      <cdr:x>0.64007</cdr:x>
      <cdr:y>0.18856</cdr:y>
    </cdr:to>
    <cdr:sp macro="" textlink="">
      <cdr:nvSpPr>
        <cdr:cNvPr id="4" name="3 CuadroTexto"/>
        <cdr:cNvSpPr txBox="1"/>
      </cdr:nvSpPr>
      <cdr:spPr>
        <a:xfrm xmlns:a="http://schemas.openxmlformats.org/drawingml/2006/main">
          <a:off x="7632848" y="1800200"/>
          <a:ext cx="1960472" cy="1025922"/>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50800" tIns="50800" rIns="50800" bIns="50800" numCol="1" spcCol="38100" rtlCol="0" anchor="ctr">
          <a:spAutoFit/>
        </a:bodyPr>
        <a:lstStyle xmlns:a="http://schemas.openxmlformats.org/drawingml/2006/main"/>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Comercial</a:t>
          </a:r>
        </a:p>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lang="es-ES" sz="3000" b="1" dirty="0" smtClean="0">
              <a:solidFill>
                <a:srgbClr val="000000"/>
              </a:solidFill>
              <a:latin typeface="Helvetica Neue"/>
              <a:ea typeface="Helvetica Neue"/>
              <a:cs typeface="Helvetica Neue"/>
              <a:sym typeface="Helvetica Neue"/>
            </a:rPr>
            <a:t>87%</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cdr:txBody>
    </cdr:sp>
  </cdr:relSizeAnchor>
  <cdr:relSizeAnchor xmlns:cdr="http://schemas.openxmlformats.org/drawingml/2006/chartDrawing">
    <cdr:from>
      <cdr:x>0.37955</cdr:x>
      <cdr:y>0.36033</cdr:y>
    </cdr:from>
    <cdr:to>
      <cdr:x>0.442</cdr:x>
      <cdr:y>0.39876</cdr:y>
    </cdr:to>
    <cdr:cxnSp macro="">
      <cdr:nvCxnSpPr>
        <cdr:cNvPr id="6" name="5 Conector angular"/>
        <cdr:cNvCxnSpPr/>
      </cdr:nvCxnSpPr>
      <cdr:spPr>
        <a:xfrm xmlns:a="http://schemas.openxmlformats.org/drawingml/2006/main">
          <a:off x="5688632" y="5400600"/>
          <a:ext cx="936104" cy="576064"/>
        </a:xfrm>
        <a:prstGeom xmlns:a="http://schemas.openxmlformats.org/drawingml/2006/main" prst="bentConnector3">
          <a:avLst/>
        </a:prstGeom>
        <a:noFill xmlns:a="http://schemas.openxmlformats.org/drawingml/2006/main"/>
        <a:ln xmlns:a="http://schemas.openxmlformats.org/drawingml/2006/main" w="25400" cap="flat">
          <a:solidFill>
            <a:srgbClr val="000000"/>
          </a:solidFill>
          <a:prstDash val="solid"/>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dr:relSizeAnchor xmlns:cdr="http://schemas.openxmlformats.org/drawingml/2006/chartDrawing">
    <cdr:from>
      <cdr:x>0.57466</cdr:x>
      <cdr:y>0.18856</cdr:y>
    </cdr:from>
    <cdr:to>
      <cdr:x>0.70144</cdr:x>
      <cdr:y>0.21891</cdr:y>
    </cdr:to>
    <cdr:cxnSp macro="">
      <cdr:nvCxnSpPr>
        <cdr:cNvPr id="8" name="7 Conector angular"/>
        <cdr:cNvCxnSpPr>
          <a:stCxn xmlns:a="http://schemas.openxmlformats.org/drawingml/2006/main" id="4" idx="2"/>
        </cdr:cNvCxnSpPr>
      </cdr:nvCxnSpPr>
      <cdr:spPr>
        <a:xfrm xmlns:a="http://schemas.openxmlformats.org/drawingml/2006/main" rot="16200000" flipH="1">
          <a:off x="8613084" y="2826121"/>
          <a:ext cx="1900085" cy="454894"/>
        </a:xfrm>
        <a:prstGeom xmlns:a="http://schemas.openxmlformats.org/drawingml/2006/main" prst="bentConnector2">
          <a:avLst/>
        </a:prstGeom>
        <a:noFill xmlns:a="http://schemas.openxmlformats.org/drawingml/2006/main"/>
        <a:ln xmlns:a="http://schemas.openxmlformats.org/drawingml/2006/main" w="25400" cap="flat">
          <a:solidFill>
            <a:srgbClr val="000000"/>
          </a:solidFill>
          <a:prstDash val="solid"/>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7750372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778000" y="2298700"/>
            <a:ext cx="208280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 Juan Pérez</a:t>
            </a:r>
          </a:p>
        </p:txBody>
      </p:sp>
      <p:sp>
        <p:nvSpPr>
          <p:cNvPr id="94" name="“Escribe una cita aquí”"/>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“Escribe una cita aquí” </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Vista de la playa y el mar desde una duna de arena con hierbas"/>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Vista de la playa y el mar desde una duna de arena con hierbas"/>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635000" y="9512300"/>
            <a:ext cx="231140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778000" y="4533900"/>
            <a:ext cx="208280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Garza volando bajo sobre una playa con una cerca pequeña en primer plano"/>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Camino de arena entre dos colinas que conduce al océano"/>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Camino de arena entre dos colinas que conduce al océano"/>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Garza volando bajo sobre una playa con una cerca pequeña en primer plano"/>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sta de la playa y el mar desde una duna de arena con hierbas"/>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parinacoop.cl" TargetMode="External"/><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hyperlink" Target="http://www.parinacoop.cl"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mailto:bzegarra@parinacoop.cl" TargetMode="External"/><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hyperlink" Target="mailto:cfuentealba@parinacoop.c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arinacoop.cl" TargetMode="Externa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arinacoop.cl" TargetMode="Externa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arinacoop.cl" TargetMode="Externa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arinacoop.cl"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arinacoop.c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arinacoop.cl"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hyperlink" Target="http://www.parinacoop.cl" TargetMode="Externa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hyperlink" Target="http://www.parinacoop.cl" TargetMode="External"/><Relationship Id="rId2" Type="http://schemas.openxmlformats.org/officeDocument/2006/relationships/image" Target="../media/image6.t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19" name="Parinacoop"/>
          <p:cNvSpPr txBox="1">
            <a:spLocks noGrp="1"/>
          </p:cNvSpPr>
          <p:nvPr>
            <p:ph type="ctrTitle"/>
          </p:nvPr>
        </p:nvSpPr>
        <p:spPr>
          <a:xfrm>
            <a:off x="5356215" y="2892934"/>
            <a:ext cx="20828001" cy="4648201"/>
          </a:xfrm>
          <a:prstGeom prst="rect">
            <a:avLst/>
          </a:prstGeom>
        </p:spPr>
        <p:txBody>
          <a:bodyPr/>
          <a:lstStyle>
            <a:lvl1pPr>
              <a:defRPr>
                <a:solidFill>
                  <a:srgbClr val="FFFFFF"/>
                </a:solidFill>
              </a:defRPr>
            </a:lvl1pPr>
          </a:lstStyle>
          <a:p>
            <a:r>
              <a:t>Parinacoop</a:t>
            </a:r>
          </a:p>
        </p:txBody>
      </p:sp>
      <p:sp>
        <p:nvSpPr>
          <p:cNvPr id="120" name="Cooperativa de Ahorro y Crédito"/>
          <p:cNvSpPr txBox="1">
            <a:spLocks noGrp="1"/>
          </p:cNvSpPr>
          <p:nvPr>
            <p:ph type="subTitle" sz="quarter" idx="1"/>
          </p:nvPr>
        </p:nvSpPr>
        <p:spPr>
          <a:xfrm>
            <a:off x="5356215" y="8099211"/>
            <a:ext cx="20828001" cy="1587501"/>
          </a:xfrm>
          <a:prstGeom prst="rect">
            <a:avLst/>
          </a:prstGeom>
        </p:spPr>
        <p:txBody>
          <a:bodyPr/>
          <a:lstStyle>
            <a:lvl1pPr>
              <a:defRPr>
                <a:solidFill>
                  <a:srgbClr val="FFFFFF"/>
                </a:solidFill>
              </a:defRPr>
            </a:lvl1pPr>
          </a:lstStyle>
          <a:p>
            <a:r>
              <a:t>Cooperativa de Ahorro y Crédito</a:t>
            </a:r>
          </a:p>
        </p:txBody>
      </p:sp>
      <p:pic>
        <p:nvPicPr>
          <p:cNvPr id="121" name="Isotipo Parinacoop-01.png" descr="Isotipo Parinacoop-01.png"/>
          <p:cNvPicPr>
            <a:picLocks noChangeAspect="1"/>
          </p:cNvPicPr>
          <p:nvPr/>
        </p:nvPicPr>
        <p:blipFill>
          <a:blip r:embed="rId3">
            <a:extLst/>
          </a:blip>
          <a:stretch>
            <a:fillRect/>
          </a:stretch>
        </p:blipFill>
        <p:spPr>
          <a:xfrm>
            <a:off x="-190353" y="-1"/>
            <a:ext cx="7797801" cy="77978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arinacoop - CORFO 2023"/>
          <p:cNvSpPr txBox="1">
            <a:spLocks noGrp="1"/>
          </p:cNvSpPr>
          <p:nvPr>
            <p:ph type="title"/>
          </p:nvPr>
        </p:nvSpPr>
        <p:spPr>
          <a:xfrm>
            <a:off x="-946893" y="-1"/>
            <a:ext cx="21005801" cy="2286001"/>
          </a:xfrm>
          <a:prstGeom prst="rect">
            <a:avLst/>
          </a:prstGeom>
        </p:spPr>
        <p:txBody>
          <a:bodyPr/>
          <a:lstStyle/>
          <a:p>
            <a:r>
              <a:t>Parinacoop - CORFO 2023</a:t>
            </a:r>
          </a:p>
        </p:txBody>
      </p:sp>
      <p:pic>
        <p:nvPicPr>
          <p:cNvPr id="169" name="Varios formatos-05.jpg" descr="Varios formatos-05.jpg"/>
          <p:cNvPicPr>
            <a:picLocks noChangeAspect="1"/>
          </p:cNvPicPr>
          <p:nvPr/>
        </p:nvPicPr>
        <p:blipFill>
          <a:blip r:embed="rId2">
            <a:extLst/>
          </a:blip>
          <a:stretch>
            <a:fillRect/>
          </a:stretch>
        </p:blipFill>
        <p:spPr>
          <a:xfrm>
            <a:off x="20058907" y="740170"/>
            <a:ext cx="3768179" cy="2286001"/>
          </a:xfrm>
          <a:prstGeom prst="rect">
            <a:avLst/>
          </a:prstGeom>
          <a:ln w="12700">
            <a:miter lim="400000"/>
          </a:ln>
        </p:spPr>
      </p:pic>
      <p:sp>
        <p:nvSpPr>
          <p:cNvPr id="170" name="102 Beneficiarios"/>
          <p:cNvSpPr txBox="1"/>
          <p:nvPr/>
        </p:nvSpPr>
        <p:spPr>
          <a:xfrm>
            <a:off x="12191999" y="3026170"/>
            <a:ext cx="4916679" cy="1626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5E5E5E"/>
                </a:solidFill>
              </a:defRPr>
            </a:pPr>
            <a:r>
              <a:rPr sz="10000"/>
              <a:t>102</a:t>
            </a:r>
            <a:r>
              <a:rPr sz="8500"/>
              <a:t> </a:t>
            </a:r>
            <a:r>
              <a:t>Beneficiarios</a:t>
            </a:r>
          </a:p>
        </p:txBody>
      </p:sp>
      <p:sp>
        <p:nvSpPr>
          <p:cNvPr id="171" name="Crédito Promedio…"/>
          <p:cNvSpPr txBox="1"/>
          <p:nvPr/>
        </p:nvSpPr>
        <p:spPr>
          <a:xfrm>
            <a:off x="17718297" y="4653031"/>
            <a:ext cx="5346650" cy="1761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100">
                <a:solidFill>
                  <a:srgbClr val="5E5E5E"/>
                </a:solidFill>
              </a:defRPr>
            </a:pPr>
            <a:r>
              <a:t>Crédito Promedio</a:t>
            </a:r>
          </a:p>
          <a:p>
            <a:pPr>
              <a:defRPr sz="7800">
                <a:solidFill>
                  <a:srgbClr val="5E5E5E"/>
                </a:solidFill>
              </a:defRPr>
            </a:pPr>
            <a:r>
              <a:t>$ 8.885.608</a:t>
            </a:r>
          </a:p>
        </p:txBody>
      </p:sp>
      <p:sp>
        <p:nvSpPr>
          <p:cNvPr id="172" name="35,66%…"/>
          <p:cNvSpPr txBox="1"/>
          <p:nvPr/>
        </p:nvSpPr>
        <p:spPr>
          <a:xfrm>
            <a:off x="12934461" y="7031293"/>
            <a:ext cx="4783837" cy="1639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000">
                <a:solidFill>
                  <a:srgbClr val="5E5E5E"/>
                </a:solidFill>
              </a:defRPr>
            </a:pPr>
            <a:r>
              <a:t>35,66% </a:t>
            </a:r>
          </a:p>
          <a:p>
            <a:pPr>
              <a:defRPr>
                <a:solidFill>
                  <a:srgbClr val="5E5E5E"/>
                </a:solidFill>
              </a:defRPr>
            </a:pPr>
            <a:r>
              <a:t>Participación de Mercado</a:t>
            </a:r>
          </a:p>
        </p:txBody>
      </p:sp>
      <p:sp>
        <p:nvSpPr>
          <p:cNvPr id="173" name="www.parinacoop.cl"/>
          <p:cNvSpPr txBox="1"/>
          <p:nvPr/>
        </p:nvSpPr>
        <p:spPr>
          <a:xfrm>
            <a:off x="10527272" y="13329056"/>
            <a:ext cx="2187068" cy="38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3"/>
              </a:defRPr>
            </a:lvl1pPr>
          </a:lstStyle>
          <a:p>
            <a:pPr>
              <a:defRPr u="none"/>
            </a:pPr>
            <a:r>
              <a:rPr u="sng">
                <a:hlinkClick r:id="rId3"/>
              </a:rPr>
              <a:t>www.parinacoop.cl</a:t>
            </a:r>
          </a:p>
        </p:txBody>
      </p:sp>
      <p:sp>
        <p:nvSpPr>
          <p:cNvPr id="174" name="Tu sueña y…"/>
          <p:cNvSpPr txBox="1"/>
          <p:nvPr/>
        </p:nvSpPr>
        <p:spPr>
          <a:xfrm>
            <a:off x="17718297" y="12097460"/>
            <a:ext cx="5484369"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0" i="1">
                <a:solidFill>
                  <a:srgbClr val="5E5E5E"/>
                </a:solidFill>
                <a:latin typeface="Proxima Nova"/>
                <a:ea typeface="Proxima Nova"/>
                <a:cs typeface="Proxima Nova"/>
                <a:sym typeface="Proxima Nova"/>
              </a:defRPr>
            </a:pPr>
            <a:r>
              <a:t>Tu sueña y</a:t>
            </a:r>
          </a:p>
          <a:p>
            <a:pPr>
              <a:defRPr sz="4000" b="0" i="1">
                <a:solidFill>
                  <a:srgbClr val="5E5E5E"/>
                </a:solidFill>
                <a:latin typeface="Proxima Nova"/>
                <a:ea typeface="Proxima Nova"/>
                <a:cs typeface="Proxima Nova"/>
                <a:sym typeface="Proxima Nova"/>
              </a:defRPr>
            </a:pPr>
            <a:r>
              <a:t>nosotros lo Financiamos</a:t>
            </a:r>
          </a:p>
        </p:txBody>
      </p:sp>
      <p:pic>
        <p:nvPicPr>
          <p:cNvPr id="175" name="Captura de Pantalla 2024-05-22 a la(s) 09.18.16.png" descr="Captura de Pantalla 2024-05-22 a la(s) 09.18.16.png"/>
          <p:cNvPicPr>
            <a:picLocks noChangeAspect="1"/>
          </p:cNvPicPr>
          <p:nvPr/>
        </p:nvPicPr>
        <p:blipFill>
          <a:blip r:embed="rId4">
            <a:extLst/>
          </a:blip>
          <a:stretch>
            <a:fillRect/>
          </a:stretch>
        </p:blipFill>
        <p:spPr>
          <a:xfrm>
            <a:off x="-82941" y="2180008"/>
            <a:ext cx="11703748" cy="11342521"/>
          </a:xfrm>
          <a:prstGeom prst="rect">
            <a:avLst/>
          </a:prstGeom>
          <a:ln w="12700">
            <a:miter lim="400000"/>
          </a:ln>
        </p:spPr>
      </p:pic>
      <p:sp>
        <p:nvSpPr>
          <p:cNvPr id="176" name="Segunda Cooperativa a…"/>
          <p:cNvSpPr txBox="1"/>
          <p:nvPr/>
        </p:nvSpPr>
        <p:spPr>
          <a:xfrm>
            <a:off x="14673078" y="9344881"/>
            <a:ext cx="9154008" cy="2142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400">
                <a:solidFill>
                  <a:srgbClr val="5E5E5E"/>
                </a:solidFill>
              </a:defRPr>
            </a:pPr>
            <a:r>
              <a:t>Segunda Cooperativa a </a:t>
            </a:r>
          </a:p>
          <a:p>
            <a:pPr>
              <a:defRPr sz="4400">
                <a:solidFill>
                  <a:srgbClr val="5E5E5E"/>
                </a:solidFill>
              </a:defRPr>
            </a:pPr>
            <a:r>
              <a:t>Nivel Nacional</a:t>
            </a:r>
          </a:p>
          <a:p>
            <a:pPr>
              <a:defRPr sz="4400">
                <a:solidFill>
                  <a:srgbClr val="5E5E5E"/>
                </a:solidFill>
              </a:defRPr>
            </a:pPr>
            <a:r>
              <a:t>Nº Operaciones y Nº Beneficiarios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arinacoop"/>
          <p:cNvSpPr txBox="1">
            <a:spLocks noGrp="1"/>
          </p:cNvSpPr>
          <p:nvPr>
            <p:ph type="title"/>
          </p:nvPr>
        </p:nvSpPr>
        <p:spPr>
          <a:prstGeom prst="rect">
            <a:avLst/>
          </a:prstGeom>
        </p:spPr>
        <p:txBody>
          <a:bodyPr/>
          <a:lstStyle/>
          <a:p>
            <a:r>
              <a:t>Parinacoop</a:t>
            </a:r>
          </a:p>
        </p:txBody>
      </p:sp>
      <p:sp>
        <p:nvSpPr>
          <p:cNvPr id="179"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2"/>
              </a:defRPr>
            </a:lvl1pPr>
          </a:lstStyle>
          <a:p>
            <a:pPr>
              <a:defRPr u="none"/>
            </a:pPr>
            <a:r>
              <a:rPr u="sng">
                <a:hlinkClick r:id="rId2"/>
              </a:rPr>
              <a:t>www.parinacoop.cl</a:t>
            </a:r>
          </a:p>
        </p:txBody>
      </p:sp>
      <p:pic>
        <p:nvPicPr>
          <p:cNvPr id="180" name="Imagen" descr="Imagen"/>
          <p:cNvPicPr>
            <a:picLocks noChangeAspect="1"/>
          </p:cNvPicPr>
          <p:nvPr/>
        </p:nvPicPr>
        <p:blipFill>
          <a:blip r:embed="rId3">
            <a:extLst/>
          </a:blip>
          <a:stretch>
            <a:fillRect/>
          </a:stretch>
        </p:blipFill>
        <p:spPr>
          <a:xfrm>
            <a:off x="-1" y="-1"/>
            <a:ext cx="24384001" cy="14628572"/>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Varios formatos-05.jpg" descr="Varios formatos-05.jpg"/>
          <p:cNvPicPr>
            <a:picLocks noChangeAspect="1"/>
          </p:cNvPicPr>
          <p:nvPr/>
        </p:nvPicPr>
        <p:blipFill>
          <a:blip r:embed="rId2">
            <a:extLst/>
          </a:blip>
          <a:stretch>
            <a:fillRect/>
          </a:stretch>
        </p:blipFill>
        <p:spPr>
          <a:xfrm>
            <a:off x="9159401" y="728286"/>
            <a:ext cx="5980426" cy="3628081"/>
          </a:xfrm>
          <a:prstGeom prst="rect">
            <a:avLst/>
          </a:prstGeom>
          <a:ln w="12700">
            <a:miter lim="400000"/>
          </a:ln>
        </p:spPr>
      </p:pic>
      <p:sp>
        <p:nvSpPr>
          <p:cNvPr id="183" name="En Parinacoop usted no es un cliente es un socio"/>
          <p:cNvSpPr txBox="1"/>
          <p:nvPr/>
        </p:nvSpPr>
        <p:spPr>
          <a:xfrm>
            <a:off x="3200781" y="4356366"/>
            <a:ext cx="17982439" cy="1019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000" i="1"/>
            </a:lvl1pPr>
          </a:lstStyle>
          <a:p>
            <a:r>
              <a:t>En Parinacoop usted no es un cliente es un socio</a:t>
            </a:r>
          </a:p>
        </p:txBody>
      </p:sp>
      <p:sp>
        <p:nvSpPr>
          <p:cNvPr id="184" name="Bercely Zegarra          bzegarra@parinacoop.cl…"/>
          <p:cNvSpPr txBox="1"/>
          <p:nvPr/>
        </p:nvSpPr>
        <p:spPr>
          <a:xfrm>
            <a:off x="7168515" y="7512050"/>
            <a:ext cx="9962198" cy="3429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1733930">
              <a:lnSpc>
                <a:spcPct val="90000"/>
              </a:lnSpc>
              <a:defRPr sz="3500" b="0"/>
            </a:pPr>
            <a:endParaRPr/>
          </a:p>
          <a:p>
            <a:pPr algn="l" defTabSz="1733930">
              <a:lnSpc>
                <a:spcPct val="90000"/>
              </a:lnSpc>
              <a:defRPr sz="3500" b="0"/>
            </a:pPr>
            <a:r>
              <a:t>Bercely Zegarra          </a:t>
            </a:r>
            <a:r>
              <a:rPr u="sng">
                <a:hlinkClick r:id="rId3"/>
              </a:rPr>
              <a:t>bzegarra@parinacoop.cl</a:t>
            </a:r>
            <a:r>
              <a:t> </a:t>
            </a:r>
          </a:p>
          <a:p>
            <a:pPr algn="l" defTabSz="1733930">
              <a:lnSpc>
                <a:spcPct val="90000"/>
              </a:lnSpc>
              <a:defRPr sz="3500" b="0"/>
            </a:pPr>
            <a:r>
              <a:t>                                   Fono +56 9 7801 8451</a:t>
            </a:r>
          </a:p>
          <a:p>
            <a:pPr algn="l" defTabSz="1733930">
              <a:lnSpc>
                <a:spcPct val="90000"/>
              </a:lnSpc>
              <a:defRPr sz="3500" b="0"/>
            </a:pPr>
            <a:endParaRPr/>
          </a:p>
          <a:p>
            <a:pPr algn="l" defTabSz="1733930">
              <a:lnSpc>
                <a:spcPct val="90000"/>
              </a:lnSpc>
              <a:defRPr sz="3500" b="0"/>
            </a:pPr>
            <a:r>
              <a:t>Carolina Fuentealba   </a:t>
            </a:r>
            <a:r>
              <a:rPr u="sng">
                <a:hlinkClick r:id="rId4"/>
              </a:rPr>
              <a:t>cfuentealba@parinacoop.cl</a:t>
            </a:r>
            <a:r>
              <a:t> </a:t>
            </a:r>
          </a:p>
          <a:p>
            <a:pPr lvl="1" algn="l" defTabSz="1733930">
              <a:lnSpc>
                <a:spcPct val="90000"/>
              </a:lnSpc>
              <a:defRPr sz="3500" b="0"/>
            </a:pPr>
            <a:r>
              <a:t>                                   Fono +56 9 6120 4375</a:t>
            </a:r>
          </a:p>
        </p:txBody>
      </p:sp>
      <p:sp>
        <p:nvSpPr>
          <p:cNvPr id="185" name="Bolognesi Nº 345, Arica…"/>
          <p:cNvSpPr txBox="1"/>
          <p:nvPr/>
        </p:nvSpPr>
        <p:spPr>
          <a:xfrm>
            <a:off x="8717089" y="11657568"/>
            <a:ext cx="6949822"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Bolognesi Nº 345, Arica</a:t>
            </a:r>
          </a:p>
          <a:p>
            <a:r>
              <a:t>Thompson Nº 127 oficina 608, Iquique</a:t>
            </a:r>
          </a:p>
        </p:txBody>
      </p:sp>
      <p:sp>
        <p:nvSpPr>
          <p:cNvPr id="186" name="Contacte un ejecutivo"/>
          <p:cNvSpPr txBox="1"/>
          <p:nvPr/>
        </p:nvSpPr>
        <p:spPr>
          <a:xfrm>
            <a:off x="7168515" y="6951602"/>
            <a:ext cx="4094608"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Contacte un ejecutivo</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hueOff val="-1081314"/>
            <a:satOff val="4338"/>
            <a:lumOff val="-8931"/>
          </a:schemeClr>
        </a:solidFill>
        <a:effectLst/>
      </p:bgPr>
    </p:bg>
    <p:spTree>
      <p:nvGrpSpPr>
        <p:cNvPr id="1" name=""/>
        <p:cNvGrpSpPr/>
        <p:nvPr/>
      </p:nvGrpSpPr>
      <p:grpSpPr>
        <a:xfrm>
          <a:off x="0" y="0"/>
          <a:ext cx="0" cy="0"/>
          <a:chOff x="0" y="0"/>
          <a:chExt cx="0" cy="0"/>
        </a:xfrm>
      </p:grpSpPr>
      <p:sp>
        <p:nvSpPr>
          <p:cNvPr id="123" name="Que es una Cooperativa"/>
          <p:cNvSpPr txBox="1">
            <a:spLocks noGrp="1"/>
          </p:cNvSpPr>
          <p:nvPr>
            <p:ph type="title"/>
          </p:nvPr>
        </p:nvSpPr>
        <p:spPr>
          <a:prstGeom prst="rect">
            <a:avLst/>
          </a:prstGeom>
        </p:spPr>
        <p:txBody>
          <a:bodyPr/>
          <a:lstStyle/>
          <a:p>
            <a:r>
              <a:t>Que es una Cooperativa</a:t>
            </a:r>
          </a:p>
        </p:txBody>
      </p:sp>
      <p:sp>
        <p:nvSpPr>
          <p:cNvPr id="124" name="El cooperativismo es una forma de organización que data desde fines de 1844 en Inglaterra, nacen como una asociación voluntaria de personas que se unen para trabajar con el fin de lograr beneficios para sus integrantes y para la comunidad donde viven."/>
          <p:cNvSpPr txBox="1">
            <a:spLocks noGrp="1"/>
          </p:cNvSpPr>
          <p:nvPr>
            <p:ph type="body" idx="1"/>
          </p:nvPr>
        </p:nvSpPr>
        <p:spPr>
          <a:xfrm>
            <a:off x="10823848" y="2641600"/>
            <a:ext cx="11871052" cy="9296401"/>
          </a:xfrm>
          <a:prstGeom prst="rect">
            <a:avLst/>
          </a:prstGeom>
          <a:solidFill>
            <a:schemeClr val="accent4">
              <a:hueOff val="-1081314"/>
              <a:satOff val="4338"/>
              <a:lumOff val="-8931"/>
            </a:schemeClr>
          </a:solidFill>
        </p:spPr>
        <p:txBody>
          <a:bodyPr/>
          <a:lstStyle>
            <a:lvl1pPr marL="0" indent="0" algn="ctr">
              <a:spcBef>
                <a:spcPts val="0"/>
              </a:spcBef>
              <a:buSzTx/>
              <a:buNone/>
              <a:defRPr sz="5800">
                <a:latin typeface="+mn-lt"/>
                <a:ea typeface="+mn-ea"/>
                <a:cs typeface="+mn-cs"/>
                <a:sym typeface="Helvetica Neue Medium"/>
              </a:defRPr>
            </a:lvl1pPr>
          </a:lstStyle>
          <a:p>
            <a:pPr algn="just"/>
            <a:r>
              <a:rPr dirty="0"/>
              <a:t>El </a:t>
            </a:r>
            <a:r>
              <a:rPr dirty="0" err="1"/>
              <a:t>cooperativismo</a:t>
            </a:r>
            <a:r>
              <a:rPr dirty="0"/>
              <a:t> </a:t>
            </a:r>
            <a:r>
              <a:rPr dirty="0" err="1"/>
              <a:t>es</a:t>
            </a:r>
            <a:r>
              <a:rPr dirty="0"/>
              <a:t> </a:t>
            </a:r>
            <a:r>
              <a:rPr dirty="0" err="1"/>
              <a:t>una</a:t>
            </a:r>
            <a:r>
              <a:rPr dirty="0"/>
              <a:t> forma de </a:t>
            </a:r>
            <a:r>
              <a:rPr dirty="0" err="1"/>
              <a:t>organización</a:t>
            </a:r>
            <a:r>
              <a:rPr dirty="0"/>
              <a:t> que data </a:t>
            </a:r>
            <a:r>
              <a:rPr dirty="0" err="1"/>
              <a:t>desde</a:t>
            </a:r>
            <a:r>
              <a:rPr dirty="0"/>
              <a:t> fines de 1844 </a:t>
            </a:r>
            <a:r>
              <a:rPr dirty="0" err="1"/>
              <a:t>en</a:t>
            </a:r>
            <a:r>
              <a:rPr dirty="0"/>
              <a:t> </a:t>
            </a:r>
            <a:r>
              <a:rPr dirty="0" err="1"/>
              <a:t>Inglaterra</a:t>
            </a:r>
            <a:r>
              <a:rPr dirty="0"/>
              <a:t>, </a:t>
            </a:r>
            <a:r>
              <a:rPr dirty="0" err="1"/>
              <a:t>nacen</a:t>
            </a:r>
            <a:r>
              <a:rPr dirty="0"/>
              <a:t> </a:t>
            </a:r>
            <a:r>
              <a:rPr dirty="0" err="1"/>
              <a:t>como</a:t>
            </a:r>
            <a:r>
              <a:rPr dirty="0"/>
              <a:t> </a:t>
            </a:r>
            <a:r>
              <a:rPr dirty="0" err="1"/>
              <a:t>una</a:t>
            </a:r>
            <a:r>
              <a:rPr dirty="0"/>
              <a:t> </a:t>
            </a:r>
            <a:r>
              <a:rPr dirty="0" err="1"/>
              <a:t>asociación</a:t>
            </a:r>
            <a:r>
              <a:rPr dirty="0"/>
              <a:t> </a:t>
            </a:r>
            <a:r>
              <a:rPr dirty="0" err="1"/>
              <a:t>voluntaria</a:t>
            </a:r>
            <a:r>
              <a:rPr dirty="0"/>
              <a:t> de personas que se </a:t>
            </a:r>
            <a:r>
              <a:rPr dirty="0" err="1"/>
              <a:t>unen</a:t>
            </a:r>
            <a:r>
              <a:rPr dirty="0"/>
              <a:t> para </a:t>
            </a:r>
            <a:r>
              <a:rPr dirty="0" err="1"/>
              <a:t>trabajar</a:t>
            </a:r>
            <a:r>
              <a:rPr dirty="0"/>
              <a:t> con el fin de </a:t>
            </a:r>
            <a:r>
              <a:rPr dirty="0" err="1"/>
              <a:t>lograr</a:t>
            </a:r>
            <a:r>
              <a:rPr dirty="0"/>
              <a:t> </a:t>
            </a:r>
            <a:r>
              <a:rPr dirty="0" err="1"/>
              <a:t>beneficios</a:t>
            </a:r>
            <a:r>
              <a:rPr dirty="0"/>
              <a:t> para </a:t>
            </a:r>
            <a:r>
              <a:rPr dirty="0" err="1"/>
              <a:t>sus</a:t>
            </a:r>
            <a:r>
              <a:rPr dirty="0"/>
              <a:t> </a:t>
            </a:r>
            <a:r>
              <a:rPr dirty="0" err="1"/>
              <a:t>integrantes</a:t>
            </a:r>
            <a:r>
              <a:rPr dirty="0"/>
              <a:t> y para la </a:t>
            </a:r>
            <a:r>
              <a:rPr dirty="0" err="1"/>
              <a:t>comunidad</a:t>
            </a:r>
            <a:r>
              <a:rPr dirty="0"/>
              <a:t> </a:t>
            </a:r>
            <a:r>
              <a:rPr dirty="0" err="1"/>
              <a:t>donde</a:t>
            </a:r>
            <a:r>
              <a:rPr dirty="0"/>
              <a:t> </a:t>
            </a:r>
            <a:r>
              <a:rPr dirty="0" err="1"/>
              <a:t>viven</a:t>
            </a:r>
            <a:r>
              <a:rPr dirty="0"/>
              <a:t>.</a:t>
            </a:r>
          </a:p>
        </p:txBody>
      </p:sp>
      <p:sp>
        <p:nvSpPr>
          <p:cNvPr id="125"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2"/>
              </a:defRPr>
            </a:lvl1pPr>
          </a:lstStyle>
          <a:p>
            <a:pPr>
              <a:defRPr u="none"/>
            </a:pPr>
            <a:r>
              <a:rPr u="sng">
                <a:hlinkClick r:id="rId2"/>
              </a:rPr>
              <a:t>www.parinacoop.cl</a:t>
            </a:r>
          </a:p>
        </p:txBody>
      </p:sp>
      <p:pic>
        <p:nvPicPr>
          <p:cNvPr id="126" name="Isotipo Parinacoop-01.png" descr="Isotipo Parinacoop-01.png"/>
          <p:cNvPicPr>
            <a:picLocks noChangeAspect="1"/>
          </p:cNvPicPr>
          <p:nvPr/>
        </p:nvPicPr>
        <p:blipFill>
          <a:blip r:embed="rId3">
            <a:alphaModFix amt="7841"/>
            <a:extLst/>
          </a:blip>
          <a:stretch>
            <a:fillRect/>
          </a:stretch>
        </p:blipFill>
        <p:spPr>
          <a:xfrm>
            <a:off x="8445571" y="2321496"/>
            <a:ext cx="15339388" cy="15339387"/>
          </a:xfrm>
          <a:prstGeom prst="rect">
            <a:avLst/>
          </a:prstGeom>
          <a:ln w="12700">
            <a:miter lim="400000"/>
          </a:ln>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04" y="3329608"/>
            <a:ext cx="8380164" cy="838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hueOff val="366961"/>
            <a:satOff val="4172"/>
            <a:lumOff val="11129"/>
          </a:schemeClr>
        </a:solidFill>
        <a:effectLst/>
      </p:bgPr>
    </p:bg>
    <p:spTree>
      <p:nvGrpSpPr>
        <p:cNvPr id="1" name=""/>
        <p:cNvGrpSpPr/>
        <p:nvPr/>
      </p:nvGrpSpPr>
      <p:grpSpPr>
        <a:xfrm>
          <a:off x="0" y="0"/>
          <a:ext cx="0" cy="0"/>
          <a:chOff x="0" y="0"/>
          <a:chExt cx="0" cy="0"/>
        </a:xfrm>
      </p:grpSpPr>
      <p:sp>
        <p:nvSpPr>
          <p:cNvPr id="128" name="Principios del Cooperativismo"/>
          <p:cNvSpPr txBox="1">
            <a:spLocks noGrp="1"/>
          </p:cNvSpPr>
          <p:nvPr>
            <p:ph type="title"/>
          </p:nvPr>
        </p:nvSpPr>
        <p:spPr>
          <a:xfrm>
            <a:off x="2126598" y="377280"/>
            <a:ext cx="21005800" cy="2286000"/>
          </a:xfrm>
          <a:prstGeom prst="rect">
            <a:avLst/>
          </a:prstGeom>
        </p:spPr>
        <p:txBody>
          <a:bodyPr/>
          <a:lstStyle/>
          <a:p>
            <a:r>
              <a:rPr dirty="0" err="1"/>
              <a:t>Principios</a:t>
            </a:r>
            <a:r>
              <a:rPr dirty="0"/>
              <a:t> del </a:t>
            </a:r>
            <a:r>
              <a:rPr dirty="0" err="1"/>
              <a:t>Cooperativismo</a:t>
            </a:r>
            <a:endParaRPr dirty="0"/>
          </a:p>
        </p:txBody>
      </p:sp>
      <p:sp>
        <p:nvSpPr>
          <p:cNvPr id="130"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2"/>
              </a:defRPr>
            </a:lvl1pPr>
          </a:lstStyle>
          <a:p>
            <a:pPr>
              <a:defRPr u="none"/>
            </a:pPr>
            <a:r>
              <a:rPr u="sng">
                <a:hlinkClick r:id="rId2"/>
              </a:rPr>
              <a:t>www.parinacoop.cl</a:t>
            </a:r>
          </a:p>
        </p:txBody>
      </p:sp>
      <p:pic>
        <p:nvPicPr>
          <p:cNvPr id="131" name="Isotipo Parinacoop-01.png" descr="Isotipo Parinacoop-01.png"/>
          <p:cNvPicPr>
            <a:picLocks noChangeAspect="1"/>
          </p:cNvPicPr>
          <p:nvPr/>
        </p:nvPicPr>
        <p:blipFill>
          <a:blip r:embed="rId3">
            <a:alphaModFix amt="11904"/>
            <a:extLst/>
          </a:blip>
          <a:stretch>
            <a:fillRect/>
          </a:stretch>
        </p:blipFill>
        <p:spPr>
          <a:xfrm>
            <a:off x="10528049" y="999311"/>
            <a:ext cx="13157539" cy="13157538"/>
          </a:xfrm>
          <a:prstGeom prst="rect">
            <a:avLst/>
          </a:prstGeom>
          <a:ln w="12700">
            <a:miter lim="400000"/>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336" y="7578080"/>
            <a:ext cx="4864324" cy="486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470920" y="9713305"/>
            <a:ext cx="4002900" cy="1025922"/>
          </a:xfrm>
          <a:prstGeom prst="rect">
            <a:avLst/>
          </a:prstGeom>
          <a:noFill/>
          <a:ln w="12700" cap="flat">
            <a:solidFill>
              <a:schemeClr val="accent5">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Membresía</a:t>
            </a:r>
          </a:p>
          <a:p>
            <a:pPr marL="0" marR="0" indent="0" algn="ctr" defTabSz="825500" rtl="0" fontAlgn="auto" latinLnBrk="0" hangingPunct="0">
              <a:lnSpc>
                <a:spcPct val="100000"/>
              </a:lnSpc>
              <a:spcBef>
                <a:spcPts val="0"/>
              </a:spcBef>
              <a:spcAft>
                <a:spcPts val="0"/>
              </a:spcAft>
              <a:buClrTx/>
              <a:buSzTx/>
              <a:buFontTx/>
              <a:buNone/>
              <a:tabLst/>
            </a:pPr>
            <a:r>
              <a:rPr lang="es-ES" dirty="0" smtClean="0"/>
              <a:t>Abierta y Voluntaria</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9" name="8 CuadroTexto"/>
          <p:cNvSpPr txBox="1"/>
          <p:nvPr/>
        </p:nvSpPr>
        <p:spPr>
          <a:xfrm>
            <a:off x="4015137" y="7837546"/>
            <a:ext cx="4230259" cy="1025922"/>
          </a:xfrm>
          <a:prstGeom prst="rect">
            <a:avLst/>
          </a:prstGeom>
          <a:no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Control y gestión</a:t>
            </a:r>
          </a:p>
          <a:p>
            <a:pPr marL="0" marR="0" indent="0" algn="ctr" defTabSz="825500" rtl="0" fontAlgn="auto" latinLnBrk="0" hangingPunct="0">
              <a:lnSpc>
                <a:spcPct val="100000"/>
              </a:lnSpc>
              <a:spcBef>
                <a:spcPts val="0"/>
              </a:spcBef>
              <a:spcAft>
                <a:spcPts val="0"/>
              </a:spcAft>
              <a:buClrTx/>
              <a:buSzTx/>
              <a:buFontTx/>
              <a:buNone/>
              <a:tabLst/>
            </a:pPr>
            <a:r>
              <a:rPr lang="es-ES" dirty="0" smtClean="0"/>
              <a:t>democrática</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0" name="9 CuadroTexto"/>
          <p:cNvSpPr txBox="1"/>
          <p:nvPr/>
        </p:nvSpPr>
        <p:spPr>
          <a:xfrm>
            <a:off x="5287782" y="5836290"/>
            <a:ext cx="3916654" cy="1025922"/>
          </a:xfrm>
          <a:prstGeom prst="rect">
            <a:avLst/>
          </a:prstGeom>
          <a:no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Partici</a:t>
            </a:r>
            <a:r>
              <a:rPr lang="es-ES" dirty="0" smtClean="0"/>
              <a:t>pación</a:t>
            </a:r>
          </a:p>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Económica</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1" name="10 CuadroTexto"/>
          <p:cNvSpPr txBox="1"/>
          <p:nvPr/>
        </p:nvSpPr>
        <p:spPr>
          <a:xfrm>
            <a:off x="10343268" y="4138812"/>
            <a:ext cx="4116575" cy="1025922"/>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Autonomía</a:t>
            </a:r>
            <a:r>
              <a:rPr kumimoji="0" lang="es-ES" sz="3000" b="1" i="0" u="none" strike="noStrike" cap="none" spc="0" normalizeH="0" dirty="0" smtClean="0">
                <a:ln>
                  <a:noFill/>
                </a:ln>
                <a:solidFill>
                  <a:srgbClr val="000000"/>
                </a:solidFill>
                <a:effectLst/>
                <a:uFillTx/>
                <a:latin typeface="Helvetica Neue"/>
                <a:ea typeface="Helvetica Neue"/>
                <a:cs typeface="Helvetica Neue"/>
                <a:sym typeface="Helvetica Neue"/>
              </a:rPr>
              <a:t> e Independencia</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3" name="12 CuadroTexto"/>
          <p:cNvSpPr txBox="1"/>
          <p:nvPr/>
        </p:nvSpPr>
        <p:spPr>
          <a:xfrm>
            <a:off x="15504368" y="5836290"/>
            <a:ext cx="3943213" cy="1025922"/>
          </a:xfrm>
          <a:prstGeom prst="rect">
            <a:avLst/>
          </a:prstGeom>
          <a:noFill/>
          <a:ln w="12700" cap="flat">
            <a:solidFill>
              <a:schemeClr val="accent3">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Educación, </a:t>
            </a:r>
          </a:p>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e Información</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4" name="13 CuadroTexto"/>
          <p:cNvSpPr txBox="1"/>
          <p:nvPr/>
        </p:nvSpPr>
        <p:spPr>
          <a:xfrm>
            <a:off x="16922037" y="7742755"/>
            <a:ext cx="3968878" cy="1025922"/>
          </a:xfrm>
          <a:prstGeom prst="rect">
            <a:avLst/>
          </a:prstGeom>
          <a:noFill/>
          <a:ln w="12700" cap="flat">
            <a:solidFill>
              <a:schemeClr val="accent4">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Cooperación</a:t>
            </a:r>
            <a:r>
              <a:rPr kumimoji="0" lang="es-ES" sz="3000" b="1" i="0" u="none" strike="noStrike" cap="none" spc="0" normalizeH="0" dirty="0" smtClean="0">
                <a:ln>
                  <a:noFill/>
                </a:ln>
                <a:solidFill>
                  <a:srgbClr val="000000"/>
                </a:solidFill>
                <a:effectLst/>
                <a:uFillTx/>
                <a:latin typeface="Helvetica Neue"/>
                <a:ea typeface="Helvetica Neue"/>
                <a:cs typeface="Helvetica Neue"/>
                <a:sym typeface="Helvetica Neue"/>
              </a:rPr>
              <a:t> entre</a:t>
            </a:r>
          </a:p>
          <a:p>
            <a:pPr marL="0" marR="0" indent="0" algn="ctr" defTabSz="825500" rtl="0" fontAlgn="auto" latinLnBrk="0" hangingPunct="0">
              <a:lnSpc>
                <a:spcPct val="100000"/>
              </a:lnSpc>
              <a:spcBef>
                <a:spcPts val="0"/>
              </a:spcBef>
              <a:spcAft>
                <a:spcPts val="0"/>
              </a:spcAft>
              <a:buClrTx/>
              <a:buSzTx/>
              <a:buFontTx/>
              <a:buNone/>
              <a:tabLst/>
            </a:pPr>
            <a:r>
              <a:rPr lang="es-ES" baseline="0" dirty="0" smtClean="0"/>
              <a:t>Cooperativas</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5" name="14 CuadroTexto"/>
          <p:cNvSpPr txBox="1"/>
          <p:nvPr/>
        </p:nvSpPr>
        <p:spPr>
          <a:xfrm>
            <a:off x="17880632" y="9774610"/>
            <a:ext cx="3812640" cy="1025922"/>
          </a:xfrm>
          <a:prstGeom prst="rect">
            <a:avLst/>
          </a:prstGeom>
          <a:noFill/>
          <a:ln w="12700" cap="flat">
            <a:solidFill>
              <a:schemeClr val="bg2">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Compromiso con</a:t>
            </a:r>
          </a:p>
          <a:p>
            <a:pPr marL="0" marR="0" indent="0" algn="ctr" defTabSz="825500" rtl="0" fontAlgn="auto" latinLnBrk="0" hangingPunct="0">
              <a:lnSpc>
                <a:spcPct val="100000"/>
              </a:lnSpc>
              <a:spcBef>
                <a:spcPts val="0"/>
              </a:spcBef>
              <a:spcAft>
                <a:spcPts val="0"/>
              </a:spcAft>
              <a:buClrTx/>
              <a:buSzTx/>
              <a:buFontTx/>
              <a:buNone/>
              <a:tabLst/>
            </a:pPr>
            <a:r>
              <a:rPr lang="es-ES" dirty="0" smtClean="0"/>
              <a:t>la comunidad</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4" name="3 Flecha derecha"/>
          <p:cNvSpPr/>
          <p:nvPr/>
        </p:nvSpPr>
        <p:spPr>
          <a:xfrm>
            <a:off x="6476028" y="9831121"/>
            <a:ext cx="1562946" cy="790290"/>
          </a:xfrm>
          <a:prstGeom prst="right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8" name="17 Flecha derecha"/>
          <p:cNvSpPr/>
          <p:nvPr/>
        </p:nvSpPr>
        <p:spPr>
          <a:xfrm>
            <a:off x="8422963" y="8351828"/>
            <a:ext cx="1562946" cy="790290"/>
          </a:xfrm>
          <a:prstGeom prst="rightArrow">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9" name="18 Flecha derecha"/>
          <p:cNvSpPr/>
          <p:nvPr/>
        </p:nvSpPr>
        <p:spPr>
          <a:xfrm rot="1206256">
            <a:off x="9323512" y="6683386"/>
            <a:ext cx="1562946" cy="790290"/>
          </a:xfrm>
          <a:prstGeom prst="rightArrow">
            <a:avLst/>
          </a:prstGeom>
          <a:solidFill>
            <a:schemeClr val="accent3">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1" name="20 Flecha derecha"/>
          <p:cNvSpPr/>
          <p:nvPr/>
        </p:nvSpPr>
        <p:spPr>
          <a:xfrm rot="5400000">
            <a:off x="11620082" y="5551062"/>
            <a:ext cx="1562946" cy="790290"/>
          </a:xfrm>
          <a:prstGeom prst="rightArrow">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2" name="21 Flecha derecha"/>
          <p:cNvSpPr/>
          <p:nvPr/>
        </p:nvSpPr>
        <p:spPr>
          <a:xfrm rot="9847690">
            <a:off x="13863148" y="6729267"/>
            <a:ext cx="1562946" cy="790290"/>
          </a:xfrm>
          <a:prstGeom prst="rightArrow">
            <a:avLst/>
          </a:prstGeom>
          <a:solidFill>
            <a:schemeClr val="accent3">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3" name="22 Flecha derecha"/>
          <p:cNvSpPr/>
          <p:nvPr/>
        </p:nvSpPr>
        <p:spPr>
          <a:xfrm rot="10800000">
            <a:off x="15219471" y="8199012"/>
            <a:ext cx="1562946" cy="790290"/>
          </a:xfrm>
          <a:prstGeom prst="rightArrow">
            <a:avLst/>
          </a:prstGeom>
          <a:solidFill>
            <a:schemeClr val="accent4">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23 Flecha derecha"/>
          <p:cNvSpPr/>
          <p:nvPr/>
        </p:nvSpPr>
        <p:spPr>
          <a:xfrm rot="10800000">
            <a:off x="16272523" y="9958692"/>
            <a:ext cx="1562946" cy="790290"/>
          </a:xfrm>
          <a:prstGeom prst="rightArrow">
            <a:avLst/>
          </a:prstGeom>
          <a:solidFill>
            <a:schemeClr val="bg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L" sz="3200" b="0" i="0" u="none" strike="noStrike" cap="none" spc="0" normalizeH="0" baseline="0">
              <a:ln>
                <a:noFill/>
              </a:ln>
              <a:solidFill>
                <a:srgbClr val="FFFFFF"/>
              </a:solidFill>
              <a:effectLst/>
              <a:uFillTx/>
              <a:latin typeface="+mn-lt"/>
              <a:ea typeface="+mn-ea"/>
              <a:cs typeface="+mn-cs"/>
              <a:sym typeface="Helvetica Neue Medium"/>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hueOff val="-274225"/>
            <a:satOff val="26768"/>
            <a:lumOff val="11368"/>
          </a:schemeClr>
        </a:solidFill>
        <a:effectLst/>
      </p:bgPr>
    </p:bg>
    <p:spTree>
      <p:nvGrpSpPr>
        <p:cNvPr id="1" name=""/>
        <p:cNvGrpSpPr/>
        <p:nvPr/>
      </p:nvGrpSpPr>
      <p:grpSpPr>
        <a:xfrm>
          <a:off x="0" y="0"/>
          <a:ext cx="0" cy="0"/>
          <a:chOff x="0" y="0"/>
          <a:chExt cx="0" cy="0"/>
        </a:xfrm>
      </p:grpSpPr>
      <p:sp>
        <p:nvSpPr>
          <p:cNvPr id="133" name="Cooperativismo en Chile"/>
          <p:cNvSpPr txBox="1">
            <a:spLocks noGrp="1"/>
          </p:cNvSpPr>
          <p:nvPr>
            <p:ph type="title"/>
          </p:nvPr>
        </p:nvSpPr>
        <p:spPr>
          <a:prstGeom prst="rect">
            <a:avLst/>
          </a:prstGeom>
        </p:spPr>
        <p:txBody>
          <a:bodyPr/>
          <a:lstStyle/>
          <a:p>
            <a:r>
              <a:t>Cooperativismo en Chile</a:t>
            </a:r>
          </a:p>
        </p:txBody>
      </p:sp>
      <p:sp>
        <p:nvSpPr>
          <p:cNvPr id="134" name="137 años tiene el sector cooperativo en Chile. En 1887 nacen las primeras cooperativa en Chile…"/>
          <p:cNvSpPr txBox="1">
            <a:spLocks noGrp="1"/>
          </p:cNvSpPr>
          <p:nvPr>
            <p:ph type="body" idx="1"/>
          </p:nvPr>
        </p:nvSpPr>
        <p:spPr>
          <a:xfrm>
            <a:off x="310680" y="2969568"/>
            <a:ext cx="9638804" cy="9296400"/>
          </a:xfrm>
          <a:prstGeom prst="rect">
            <a:avLst/>
          </a:prstGeom>
        </p:spPr>
        <p:txBody>
          <a:bodyPr/>
          <a:lstStyle/>
          <a:p>
            <a:pPr algn="just"/>
            <a:r>
              <a:rPr dirty="0"/>
              <a:t>137 </a:t>
            </a:r>
            <a:r>
              <a:rPr dirty="0" err="1"/>
              <a:t>años</a:t>
            </a:r>
            <a:r>
              <a:rPr dirty="0"/>
              <a:t> </a:t>
            </a:r>
            <a:r>
              <a:rPr dirty="0" err="1"/>
              <a:t>tiene</a:t>
            </a:r>
            <a:r>
              <a:rPr dirty="0"/>
              <a:t> el sector </a:t>
            </a:r>
            <a:r>
              <a:rPr dirty="0" err="1"/>
              <a:t>cooperativo</a:t>
            </a:r>
            <a:r>
              <a:rPr dirty="0"/>
              <a:t> </a:t>
            </a:r>
            <a:r>
              <a:rPr dirty="0" err="1"/>
              <a:t>en</a:t>
            </a:r>
            <a:r>
              <a:rPr dirty="0"/>
              <a:t> Chile. </a:t>
            </a:r>
            <a:r>
              <a:rPr dirty="0" err="1"/>
              <a:t>En</a:t>
            </a:r>
            <a:r>
              <a:rPr dirty="0"/>
              <a:t> 1887 </a:t>
            </a:r>
            <a:r>
              <a:rPr dirty="0" err="1"/>
              <a:t>nacen</a:t>
            </a:r>
            <a:r>
              <a:rPr dirty="0"/>
              <a:t> las </a:t>
            </a:r>
            <a:r>
              <a:rPr dirty="0" err="1"/>
              <a:t>primeras</a:t>
            </a:r>
            <a:r>
              <a:rPr dirty="0"/>
              <a:t> </a:t>
            </a:r>
            <a:r>
              <a:rPr dirty="0" err="1"/>
              <a:t>cooperativa</a:t>
            </a:r>
            <a:r>
              <a:rPr dirty="0"/>
              <a:t> </a:t>
            </a:r>
            <a:r>
              <a:rPr dirty="0" err="1"/>
              <a:t>en</a:t>
            </a:r>
            <a:r>
              <a:rPr dirty="0"/>
              <a:t> Chile</a:t>
            </a:r>
          </a:p>
          <a:p>
            <a:pPr algn="just"/>
            <a:r>
              <a:rPr dirty="0" err="1"/>
              <a:t>En</a:t>
            </a:r>
            <a:r>
              <a:rPr dirty="0"/>
              <a:t> 1924 se </a:t>
            </a:r>
            <a:r>
              <a:rPr dirty="0" err="1"/>
              <a:t>promulga</a:t>
            </a:r>
            <a:r>
              <a:rPr dirty="0"/>
              <a:t> la </a:t>
            </a:r>
            <a:r>
              <a:rPr dirty="0" err="1"/>
              <a:t>primera</a:t>
            </a:r>
            <a:r>
              <a:rPr dirty="0"/>
              <a:t> Ley de </a:t>
            </a:r>
            <a:r>
              <a:rPr dirty="0" err="1"/>
              <a:t>Cooperativas</a:t>
            </a:r>
            <a:r>
              <a:rPr dirty="0"/>
              <a:t> </a:t>
            </a:r>
            <a:r>
              <a:rPr dirty="0" err="1"/>
              <a:t>en</a:t>
            </a:r>
            <a:r>
              <a:rPr dirty="0"/>
              <a:t> Chile y ha </a:t>
            </a:r>
            <a:r>
              <a:rPr dirty="0" err="1"/>
              <a:t>sufrido</a:t>
            </a:r>
            <a:r>
              <a:rPr dirty="0"/>
              <a:t> </a:t>
            </a:r>
            <a:r>
              <a:rPr dirty="0" err="1"/>
              <a:t>diversas</a:t>
            </a:r>
            <a:r>
              <a:rPr dirty="0"/>
              <a:t> </a:t>
            </a:r>
            <a:r>
              <a:rPr dirty="0" err="1"/>
              <a:t>modificaciones</a:t>
            </a:r>
            <a:r>
              <a:rPr dirty="0"/>
              <a:t>.</a:t>
            </a:r>
          </a:p>
        </p:txBody>
      </p:sp>
      <p:sp>
        <p:nvSpPr>
          <p:cNvPr id="135"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2"/>
              </a:defRPr>
            </a:lvl1pPr>
          </a:lstStyle>
          <a:p>
            <a:pPr>
              <a:defRPr u="none"/>
            </a:pPr>
            <a:r>
              <a:rPr u="sng">
                <a:hlinkClick r:id="rId2"/>
              </a:rPr>
              <a:t>www.parinacoop.cl</a:t>
            </a:r>
          </a:p>
        </p:txBody>
      </p:sp>
      <p:pic>
        <p:nvPicPr>
          <p:cNvPr id="136" name="Isotipo Parinacoop-01.png" descr="Isotipo Parinacoop-01.png"/>
          <p:cNvPicPr>
            <a:picLocks noChangeAspect="1"/>
          </p:cNvPicPr>
          <p:nvPr/>
        </p:nvPicPr>
        <p:blipFill>
          <a:blip r:embed="rId3">
            <a:alphaModFix amt="10416"/>
            <a:extLst/>
          </a:blip>
          <a:stretch>
            <a:fillRect/>
          </a:stretch>
        </p:blipFill>
        <p:spPr>
          <a:xfrm>
            <a:off x="0" y="-4394200"/>
            <a:ext cx="16217900" cy="16217900"/>
          </a:xfrm>
          <a:prstGeom prst="rect">
            <a:avLst/>
          </a:prstGeom>
          <a:ln w="12700">
            <a:miter lim="400000"/>
          </a:ln>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924" b="20349"/>
          <a:stretch/>
        </p:blipFill>
        <p:spPr bwMode="auto">
          <a:xfrm>
            <a:off x="12707477" y="2867204"/>
            <a:ext cx="9949323" cy="808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Off val="16847"/>
          </a:schemeClr>
        </a:solidFill>
        <a:effectLst/>
      </p:bgPr>
    </p:bg>
    <p:spTree>
      <p:nvGrpSpPr>
        <p:cNvPr id="1" name=""/>
        <p:cNvGrpSpPr/>
        <p:nvPr/>
      </p:nvGrpSpPr>
      <p:grpSpPr>
        <a:xfrm>
          <a:off x="0" y="0"/>
          <a:ext cx="0" cy="0"/>
          <a:chOff x="0" y="0"/>
          <a:chExt cx="0" cy="0"/>
        </a:xfrm>
      </p:grpSpPr>
      <p:sp>
        <p:nvSpPr>
          <p:cNvPr id="138" name="Cooperativismo en Chile"/>
          <p:cNvSpPr txBox="1">
            <a:spLocks noGrp="1"/>
          </p:cNvSpPr>
          <p:nvPr>
            <p:ph type="title"/>
          </p:nvPr>
        </p:nvSpPr>
        <p:spPr>
          <a:prstGeom prst="rect">
            <a:avLst/>
          </a:prstGeom>
        </p:spPr>
        <p:txBody>
          <a:bodyPr/>
          <a:lstStyle/>
          <a:p>
            <a:r>
              <a:t>Cooperativismo en Chile</a:t>
            </a:r>
          </a:p>
        </p:txBody>
      </p:sp>
      <p:sp>
        <p:nvSpPr>
          <p:cNvPr id="139" name="La legislación chilena las define cómo asociaciones que de conformidad con el principio de la ayuda mutua tienen por objeto mejorar las condiciones de vida de sus socios. Presentan las siguientes características: Los socios tienen iguales derechos y obli"/>
          <p:cNvSpPr txBox="1">
            <a:spLocks noGrp="1"/>
          </p:cNvSpPr>
          <p:nvPr>
            <p:ph type="body" idx="1"/>
          </p:nvPr>
        </p:nvSpPr>
        <p:spPr>
          <a:prstGeom prst="rect">
            <a:avLst/>
          </a:prstGeom>
        </p:spPr>
        <p:txBody>
          <a:bodyPr/>
          <a:lstStyle>
            <a:lvl1pPr marL="0" indent="0" algn="just">
              <a:lnSpc>
                <a:spcPct val="150000"/>
              </a:lnSpc>
              <a:buSzTx/>
              <a:buNone/>
            </a:lvl1pPr>
          </a:lstStyle>
          <a:p>
            <a:r>
              <a:rPr dirty="0"/>
              <a:t>La </a:t>
            </a:r>
            <a:r>
              <a:rPr dirty="0" err="1"/>
              <a:t>legislación</a:t>
            </a:r>
            <a:r>
              <a:rPr dirty="0"/>
              <a:t> </a:t>
            </a:r>
            <a:r>
              <a:rPr dirty="0" err="1"/>
              <a:t>chilena</a:t>
            </a:r>
            <a:r>
              <a:rPr dirty="0"/>
              <a:t> las define </a:t>
            </a:r>
            <a:r>
              <a:rPr dirty="0" err="1"/>
              <a:t>cómo</a:t>
            </a:r>
            <a:r>
              <a:rPr dirty="0"/>
              <a:t> </a:t>
            </a:r>
            <a:r>
              <a:rPr dirty="0" err="1"/>
              <a:t>asociaciones</a:t>
            </a:r>
            <a:r>
              <a:rPr dirty="0"/>
              <a:t> que de </a:t>
            </a:r>
            <a:r>
              <a:rPr dirty="0" err="1"/>
              <a:t>conformidad</a:t>
            </a:r>
            <a:r>
              <a:rPr dirty="0"/>
              <a:t> con el principio de la </a:t>
            </a:r>
            <a:r>
              <a:rPr dirty="0" err="1"/>
              <a:t>ayuda</a:t>
            </a:r>
            <a:r>
              <a:rPr dirty="0"/>
              <a:t> </a:t>
            </a:r>
            <a:r>
              <a:rPr dirty="0" err="1"/>
              <a:t>mutua</a:t>
            </a:r>
            <a:r>
              <a:rPr dirty="0"/>
              <a:t> </a:t>
            </a:r>
            <a:r>
              <a:rPr dirty="0" err="1"/>
              <a:t>tienen</a:t>
            </a:r>
            <a:r>
              <a:rPr dirty="0"/>
              <a:t> </a:t>
            </a:r>
            <a:r>
              <a:rPr dirty="0" err="1"/>
              <a:t>por</a:t>
            </a:r>
            <a:r>
              <a:rPr dirty="0"/>
              <a:t> </a:t>
            </a:r>
            <a:r>
              <a:rPr dirty="0" err="1"/>
              <a:t>objeto</a:t>
            </a:r>
            <a:r>
              <a:rPr dirty="0"/>
              <a:t> </a:t>
            </a:r>
            <a:r>
              <a:rPr dirty="0" err="1"/>
              <a:t>mejorar</a:t>
            </a:r>
            <a:r>
              <a:rPr dirty="0"/>
              <a:t> las </a:t>
            </a:r>
            <a:r>
              <a:rPr dirty="0" err="1"/>
              <a:t>condiciones</a:t>
            </a:r>
            <a:r>
              <a:rPr dirty="0"/>
              <a:t> de </a:t>
            </a:r>
            <a:r>
              <a:rPr dirty="0" err="1"/>
              <a:t>vida</a:t>
            </a:r>
            <a:r>
              <a:rPr dirty="0"/>
              <a:t> de </a:t>
            </a:r>
            <a:r>
              <a:rPr dirty="0" err="1"/>
              <a:t>sus</a:t>
            </a:r>
            <a:r>
              <a:rPr dirty="0"/>
              <a:t> </a:t>
            </a:r>
            <a:r>
              <a:rPr dirty="0" err="1"/>
              <a:t>socios</a:t>
            </a:r>
            <a:r>
              <a:rPr dirty="0"/>
              <a:t>. </a:t>
            </a:r>
            <a:r>
              <a:rPr dirty="0" err="1"/>
              <a:t>Presentan</a:t>
            </a:r>
            <a:r>
              <a:rPr dirty="0"/>
              <a:t> las </a:t>
            </a:r>
            <a:r>
              <a:rPr dirty="0" err="1"/>
              <a:t>siguientes</a:t>
            </a:r>
            <a:r>
              <a:rPr dirty="0"/>
              <a:t> </a:t>
            </a:r>
            <a:r>
              <a:rPr dirty="0" err="1"/>
              <a:t>características</a:t>
            </a:r>
            <a:r>
              <a:rPr dirty="0"/>
              <a:t>: Los </a:t>
            </a:r>
            <a:r>
              <a:rPr dirty="0" err="1"/>
              <a:t>socios</a:t>
            </a:r>
            <a:r>
              <a:rPr dirty="0"/>
              <a:t> </a:t>
            </a:r>
            <a:r>
              <a:rPr dirty="0" err="1"/>
              <a:t>tienen</a:t>
            </a:r>
            <a:r>
              <a:rPr dirty="0"/>
              <a:t> </a:t>
            </a:r>
            <a:r>
              <a:rPr dirty="0" err="1"/>
              <a:t>iguales</a:t>
            </a:r>
            <a:r>
              <a:rPr dirty="0"/>
              <a:t> derechos y </a:t>
            </a:r>
            <a:r>
              <a:rPr dirty="0" err="1"/>
              <a:t>obligaciones</a:t>
            </a:r>
            <a:r>
              <a:rPr dirty="0"/>
              <a:t>, un solo </a:t>
            </a:r>
            <a:r>
              <a:rPr dirty="0" err="1"/>
              <a:t>voto</a:t>
            </a:r>
            <a:r>
              <a:rPr dirty="0"/>
              <a:t> </a:t>
            </a:r>
            <a:r>
              <a:rPr dirty="0" err="1"/>
              <a:t>por</a:t>
            </a:r>
            <a:r>
              <a:rPr dirty="0"/>
              <a:t> persona y </a:t>
            </a:r>
            <a:r>
              <a:rPr dirty="0" err="1"/>
              <a:t>su</a:t>
            </a:r>
            <a:r>
              <a:rPr dirty="0"/>
              <a:t> </a:t>
            </a:r>
            <a:r>
              <a:rPr dirty="0" err="1"/>
              <a:t>ingreso</a:t>
            </a:r>
            <a:r>
              <a:rPr dirty="0"/>
              <a:t> y </a:t>
            </a:r>
            <a:r>
              <a:rPr dirty="0" err="1"/>
              <a:t>retiro</a:t>
            </a:r>
            <a:r>
              <a:rPr dirty="0"/>
              <a:t> </a:t>
            </a:r>
            <a:r>
              <a:rPr dirty="0" err="1"/>
              <a:t>es</a:t>
            </a:r>
            <a:r>
              <a:rPr dirty="0"/>
              <a:t> </a:t>
            </a:r>
            <a:r>
              <a:rPr dirty="0" err="1"/>
              <a:t>voluntario</a:t>
            </a:r>
            <a:r>
              <a:rPr dirty="0"/>
              <a:t>. Deben </a:t>
            </a:r>
            <a:r>
              <a:rPr dirty="0" err="1"/>
              <a:t>distribuir</a:t>
            </a:r>
            <a:r>
              <a:rPr dirty="0"/>
              <a:t> el </a:t>
            </a:r>
            <a:r>
              <a:rPr dirty="0" err="1"/>
              <a:t>excedente</a:t>
            </a:r>
            <a:r>
              <a:rPr dirty="0"/>
              <a:t> </a:t>
            </a:r>
            <a:r>
              <a:rPr dirty="0" err="1"/>
              <a:t>correspondiente</a:t>
            </a:r>
            <a:r>
              <a:rPr dirty="0"/>
              <a:t> a </a:t>
            </a:r>
            <a:r>
              <a:rPr dirty="0" err="1"/>
              <a:t>operaciones</a:t>
            </a:r>
            <a:r>
              <a:rPr dirty="0"/>
              <a:t> con </a:t>
            </a:r>
            <a:r>
              <a:rPr dirty="0" err="1"/>
              <a:t>sus</a:t>
            </a:r>
            <a:r>
              <a:rPr dirty="0"/>
              <a:t> </a:t>
            </a:r>
            <a:r>
              <a:rPr dirty="0" err="1"/>
              <a:t>socios</a:t>
            </a:r>
            <a:r>
              <a:rPr dirty="0"/>
              <a:t>, entre </a:t>
            </a:r>
            <a:r>
              <a:rPr dirty="0" err="1"/>
              <a:t>otras</a:t>
            </a:r>
            <a:r>
              <a:rPr dirty="0"/>
              <a:t>.</a:t>
            </a:r>
          </a:p>
        </p:txBody>
      </p:sp>
      <p:sp>
        <p:nvSpPr>
          <p:cNvPr id="140"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2"/>
              </a:defRPr>
            </a:lvl1pPr>
          </a:lstStyle>
          <a:p>
            <a:pPr>
              <a:defRPr u="none"/>
            </a:pPr>
            <a:r>
              <a:rPr u="sng">
                <a:hlinkClick r:id="rId2"/>
              </a:rPr>
              <a:t>www.parinacoop.cl</a:t>
            </a:r>
          </a:p>
        </p:txBody>
      </p:sp>
      <p:pic>
        <p:nvPicPr>
          <p:cNvPr id="141" name="Isotipo Parinacoop-01.png" descr="Isotipo Parinacoop-01.png"/>
          <p:cNvPicPr>
            <a:picLocks noChangeAspect="1"/>
          </p:cNvPicPr>
          <p:nvPr/>
        </p:nvPicPr>
        <p:blipFill>
          <a:blip r:embed="rId3">
            <a:alphaModFix amt="9716"/>
            <a:extLst/>
          </a:blip>
          <a:stretch>
            <a:fillRect/>
          </a:stretch>
        </p:blipFill>
        <p:spPr>
          <a:xfrm>
            <a:off x="1064917" y="-4269083"/>
            <a:ext cx="15025983" cy="1502598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hueOff val="-1081314"/>
            <a:satOff val="4338"/>
            <a:lumOff val="-8931"/>
          </a:schemeClr>
        </a:solidFill>
        <a:effectLst/>
      </p:bgPr>
    </p:bg>
    <p:spTree>
      <p:nvGrpSpPr>
        <p:cNvPr id="1" name=""/>
        <p:cNvGrpSpPr/>
        <p:nvPr/>
      </p:nvGrpSpPr>
      <p:grpSpPr>
        <a:xfrm>
          <a:off x="0" y="0"/>
          <a:ext cx="0" cy="0"/>
          <a:chOff x="0" y="0"/>
          <a:chExt cx="0" cy="0"/>
        </a:xfrm>
      </p:grpSpPr>
      <p:sp>
        <p:nvSpPr>
          <p:cNvPr id="143" name="Parinacoop"/>
          <p:cNvSpPr txBox="1">
            <a:spLocks noGrp="1"/>
          </p:cNvSpPr>
          <p:nvPr>
            <p:ph type="title"/>
          </p:nvPr>
        </p:nvSpPr>
        <p:spPr>
          <a:prstGeom prst="rect">
            <a:avLst/>
          </a:prstGeom>
        </p:spPr>
        <p:txBody>
          <a:bodyPr/>
          <a:lstStyle/>
          <a:p>
            <a:r>
              <a:t>Parinacoop</a:t>
            </a:r>
          </a:p>
        </p:txBody>
      </p:sp>
      <p:sp>
        <p:nvSpPr>
          <p:cNvPr id="144" name="Parinacoop nace el año 2004 con la finalidad de apoyar a ariqueños que no tenían acceso a créditos bancarios. El año 2015 accede a trabajar con el instrumento CORFO  FOGAIN, que es una garantía que apoya a los micro y pequeños empresarios para el acceso "/>
          <p:cNvSpPr txBox="1">
            <a:spLocks noGrp="1"/>
          </p:cNvSpPr>
          <p:nvPr>
            <p:ph type="body" idx="1"/>
          </p:nvPr>
        </p:nvSpPr>
        <p:spPr>
          <a:xfrm>
            <a:off x="1454137" y="3098799"/>
            <a:ext cx="21005801" cy="9296401"/>
          </a:xfrm>
          <a:prstGeom prst="rect">
            <a:avLst/>
          </a:prstGeom>
        </p:spPr>
        <p:txBody>
          <a:bodyPr/>
          <a:lstStyle>
            <a:lvl1pPr marL="0" indent="0" algn="just">
              <a:lnSpc>
                <a:spcPct val="150000"/>
              </a:lnSpc>
              <a:buSzTx/>
              <a:buNone/>
              <a:defRPr sz="5400"/>
            </a:lvl1pPr>
          </a:lstStyle>
          <a:p>
            <a:r>
              <a:t>Parinacoop nace el año 2004 con la finalidad de apoyar a ariqueños que no tenían acceso a créditos bancarios. El año 2015 accede a trabajar con el instrumento CORFO  FOGAIN, que es una garantía que apoya a los micro y pequeños empresarios para el acceso al crédito.</a:t>
            </a:r>
          </a:p>
        </p:txBody>
      </p:sp>
      <p:sp>
        <p:nvSpPr>
          <p:cNvPr id="145"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2"/>
              </a:defRPr>
            </a:lvl1pPr>
          </a:lstStyle>
          <a:p>
            <a:pPr>
              <a:defRPr u="none"/>
            </a:pPr>
            <a:r>
              <a:rPr u="sng">
                <a:hlinkClick r:id="rId2"/>
              </a:rPr>
              <a:t>www.parinacoop.cl</a:t>
            </a:r>
          </a:p>
        </p:txBody>
      </p:sp>
      <p:pic>
        <p:nvPicPr>
          <p:cNvPr id="146" name="Isotipo Parinacoop-01.png" descr="Isotipo Parinacoop-01.png"/>
          <p:cNvPicPr>
            <a:picLocks noChangeAspect="1"/>
          </p:cNvPicPr>
          <p:nvPr/>
        </p:nvPicPr>
        <p:blipFill>
          <a:blip r:embed="rId3">
            <a:alphaModFix amt="7370"/>
            <a:extLst/>
          </a:blip>
          <a:stretch>
            <a:fillRect/>
          </a:stretch>
        </p:blipFill>
        <p:spPr>
          <a:xfrm>
            <a:off x="-866673" y="355599"/>
            <a:ext cx="14160597" cy="14160598"/>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48" name="Cooperativismo en Chile"/>
          <p:cNvSpPr txBox="1">
            <a:spLocks noGrp="1"/>
          </p:cNvSpPr>
          <p:nvPr>
            <p:ph type="title"/>
          </p:nvPr>
        </p:nvSpPr>
        <p:spPr>
          <a:prstGeom prst="rect">
            <a:avLst/>
          </a:prstGeom>
        </p:spPr>
        <p:txBody>
          <a:bodyPr/>
          <a:lstStyle/>
          <a:p>
            <a:r>
              <a:t>Cooperativismo en Chile</a:t>
            </a:r>
          </a:p>
        </p:txBody>
      </p:sp>
      <p:sp>
        <p:nvSpPr>
          <p:cNvPr id="149" name="La División de Asociatividad y Cooperativas perteneciente a la Subsecretaría de Economía y Empresas de Menor Tamaño del Ministerio de Economía, Fomento y Turismo, tiene como objetivo fiscalizar cooperativas, asociaciones gremiales y de consumidores, segú"/>
          <p:cNvSpPr txBox="1">
            <a:spLocks noGrp="1"/>
          </p:cNvSpPr>
          <p:nvPr>
            <p:ph type="body" idx="1"/>
          </p:nvPr>
        </p:nvSpPr>
        <p:spPr>
          <a:xfrm>
            <a:off x="958752" y="3041576"/>
            <a:ext cx="14319324" cy="9296400"/>
          </a:xfrm>
          <a:prstGeom prst="rect">
            <a:avLst/>
          </a:prstGeom>
        </p:spPr>
        <p:txBody>
          <a:bodyPr/>
          <a:lstStyle>
            <a:lvl1pPr marL="0" indent="0" algn="just" defTabSz="457200">
              <a:lnSpc>
                <a:spcPct val="150000"/>
              </a:lnSpc>
              <a:spcBef>
                <a:spcPts val="0"/>
              </a:spcBef>
              <a:buSzTx/>
              <a:buNone/>
              <a:defRPr sz="5400">
                <a:latin typeface="Helvetica"/>
                <a:ea typeface="Helvetica"/>
                <a:cs typeface="Helvetica"/>
                <a:sym typeface="Helvetica"/>
              </a:defRPr>
            </a:lvl1pPr>
          </a:lstStyle>
          <a:p>
            <a:r>
              <a:rPr dirty="0"/>
              <a:t>La </a:t>
            </a:r>
            <a:r>
              <a:rPr dirty="0" err="1"/>
              <a:t>División</a:t>
            </a:r>
            <a:r>
              <a:rPr dirty="0"/>
              <a:t> de Asociatividad y </a:t>
            </a:r>
            <a:r>
              <a:rPr dirty="0" err="1"/>
              <a:t>Cooperativas</a:t>
            </a:r>
            <a:r>
              <a:rPr dirty="0"/>
              <a:t> </a:t>
            </a:r>
            <a:r>
              <a:rPr dirty="0" err="1"/>
              <a:t>perteneciente</a:t>
            </a:r>
            <a:r>
              <a:rPr dirty="0"/>
              <a:t> a la </a:t>
            </a:r>
            <a:r>
              <a:rPr dirty="0" err="1"/>
              <a:t>Subsecretaría</a:t>
            </a:r>
            <a:r>
              <a:rPr dirty="0"/>
              <a:t> de </a:t>
            </a:r>
            <a:r>
              <a:rPr dirty="0" err="1"/>
              <a:t>Economía</a:t>
            </a:r>
            <a:r>
              <a:rPr dirty="0"/>
              <a:t> y </a:t>
            </a:r>
            <a:r>
              <a:rPr dirty="0" err="1"/>
              <a:t>Empresas</a:t>
            </a:r>
            <a:r>
              <a:rPr dirty="0"/>
              <a:t> de </a:t>
            </a:r>
            <a:r>
              <a:rPr dirty="0" err="1"/>
              <a:t>Menor</a:t>
            </a:r>
            <a:r>
              <a:rPr dirty="0"/>
              <a:t> </a:t>
            </a:r>
            <a:r>
              <a:rPr dirty="0" err="1"/>
              <a:t>Tamaño</a:t>
            </a:r>
            <a:r>
              <a:rPr dirty="0"/>
              <a:t> del </a:t>
            </a:r>
            <a:r>
              <a:rPr dirty="0" err="1"/>
              <a:t>Ministerio</a:t>
            </a:r>
            <a:r>
              <a:rPr dirty="0"/>
              <a:t> de </a:t>
            </a:r>
            <a:r>
              <a:rPr dirty="0" err="1"/>
              <a:t>Economía</a:t>
            </a:r>
            <a:r>
              <a:rPr dirty="0"/>
              <a:t>, </a:t>
            </a:r>
            <a:r>
              <a:rPr dirty="0" err="1"/>
              <a:t>Fomento</a:t>
            </a:r>
            <a:r>
              <a:rPr dirty="0"/>
              <a:t> y </a:t>
            </a:r>
            <a:r>
              <a:rPr dirty="0" err="1"/>
              <a:t>Turismo</a:t>
            </a:r>
            <a:r>
              <a:rPr dirty="0"/>
              <a:t>, </a:t>
            </a:r>
            <a:r>
              <a:rPr dirty="0" err="1"/>
              <a:t>tiene</a:t>
            </a:r>
            <a:r>
              <a:rPr dirty="0"/>
              <a:t> </a:t>
            </a:r>
            <a:r>
              <a:rPr dirty="0" err="1"/>
              <a:t>como</a:t>
            </a:r>
            <a:r>
              <a:rPr dirty="0"/>
              <a:t> </a:t>
            </a:r>
            <a:r>
              <a:rPr dirty="0" err="1"/>
              <a:t>objetivo</a:t>
            </a:r>
            <a:r>
              <a:rPr dirty="0"/>
              <a:t> </a:t>
            </a:r>
            <a:r>
              <a:rPr dirty="0" err="1"/>
              <a:t>fiscalizar</a:t>
            </a:r>
            <a:r>
              <a:rPr dirty="0"/>
              <a:t> </a:t>
            </a:r>
            <a:r>
              <a:rPr dirty="0" err="1"/>
              <a:t>cooperativas</a:t>
            </a:r>
            <a:r>
              <a:rPr dirty="0"/>
              <a:t>, </a:t>
            </a:r>
            <a:r>
              <a:rPr dirty="0" err="1"/>
              <a:t>asociaciones</a:t>
            </a:r>
            <a:r>
              <a:rPr dirty="0"/>
              <a:t> </a:t>
            </a:r>
            <a:r>
              <a:rPr dirty="0" err="1"/>
              <a:t>gremiales</a:t>
            </a:r>
            <a:r>
              <a:rPr dirty="0"/>
              <a:t> y de </a:t>
            </a:r>
            <a:r>
              <a:rPr dirty="0" err="1"/>
              <a:t>consumidores</a:t>
            </a:r>
            <a:r>
              <a:rPr dirty="0"/>
              <a:t>, </a:t>
            </a:r>
            <a:r>
              <a:rPr dirty="0" err="1"/>
              <a:t>según</a:t>
            </a:r>
            <a:r>
              <a:rPr dirty="0"/>
              <a:t> el </a:t>
            </a:r>
            <a:r>
              <a:rPr dirty="0" err="1"/>
              <a:t>marco</a:t>
            </a:r>
            <a:r>
              <a:rPr dirty="0"/>
              <a:t> legal que las </a:t>
            </a:r>
            <a:r>
              <a:rPr dirty="0" err="1"/>
              <a:t>rige</a:t>
            </a:r>
            <a:r>
              <a:rPr dirty="0"/>
              <a:t>.</a:t>
            </a:r>
          </a:p>
        </p:txBody>
      </p:sp>
      <p:sp>
        <p:nvSpPr>
          <p:cNvPr id="150"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2"/>
              </a:defRPr>
            </a:lvl1pPr>
          </a:lstStyle>
          <a:p>
            <a:pPr>
              <a:defRPr u="none"/>
            </a:pPr>
            <a:r>
              <a:rPr u="sng">
                <a:hlinkClick r:id="rId2"/>
              </a:rPr>
              <a:t>www.parinacoop.cl</a:t>
            </a:r>
          </a:p>
        </p:txBody>
      </p:sp>
      <p:pic>
        <p:nvPicPr>
          <p:cNvPr id="151" name="Isotipo Parinacoop-01.png" descr="Isotipo Parinacoop-01.png"/>
          <p:cNvPicPr>
            <a:picLocks noChangeAspect="1"/>
          </p:cNvPicPr>
          <p:nvPr/>
        </p:nvPicPr>
        <p:blipFill>
          <a:blip r:embed="rId3">
            <a:alphaModFix amt="7326"/>
            <a:extLst/>
          </a:blip>
          <a:stretch>
            <a:fillRect/>
          </a:stretch>
        </p:blipFill>
        <p:spPr>
          <a:xfrm>
            <a:off x="4275539" y="-990872"/>
            <a:ext cx="15362369" cy="1536236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hueOff val="-1081314"/>
            <a:satOff val="4338"/>
            <a:lumOff val="-8931"/>
          </a:schemeClr>
        </a:solidFill>
        <a:effectLst/>
      </p:bgPr>
    </p:bg>
    <p:spTree>
      <p:nvGrpSpPr>
        <p:cNvPr id="1" name=""/>
        <p:cNvGrpSpPr/>
        <p:nvPr/>
      </p:nvGrpSpPr>
      <p:grpSpPr>
        <a:xfrm>
          <a:off x="0" y="0"/>
          <a:ext cx="0" cy="0"/>
          <a:chOff x="0" y="0"/>
          <a:chExt cx="0" cy="0"/>
        </a:xfrm>
      </p:grpSpPr>
      <p:sp>
        <p:nvSpPr>
          <p:cNvPr id="153" name="Parinacoop"/>
          <p:cNvSpPr txBox="1">
            <a:spLocks noGrp="1"/>
          </p:cNvSpPr>
          <p:nvPr>
            <p:ph type="title"/>
          </p:nvPr>
        </p:nvSpPr>
        <p:spPr>
          <a:xfrm>
            <a:off x="1689100" y="-1"/>
            <a:ext cx="21005801" cy="2286001"/>
          </a:xfrm>
          <a:prstGeom prst="rect">
            <a:avLst/>
          </a:prstGeom>
        </p:spPr>
        <p:txBody>
          <a:bodyPr/>
          <a:lstStyle/>
          <a:p>
            <a:r>
              <a:t>Parinacoop</a:t>
            </a:r>
          </a:p>
        </p:txBody>
      </p:sp>
      <p:graphicFrame>
        <p:nvGraphicFramePr>
          <p:cNvPr id="154" name="Socios 2.175"/>
          <p:cNvGraphicFramePr/>
          <p:nvPr>
            <p:extLst>
              <p:ext uri="{D42A27DB-BD31-4B8C-83A1-F6EECF244321}">
                <p14:modId xmlns:p14="http://schemas.microsoft.com/office/powerpoint/2010/main" val="392682920"/>
              </p:ext>
            </p:extLst>
          </p:nvPr>
        </p:nvGraphicFramePr>
        <p:xfrm>
          <a:off x="378692" y="1274990"/>
          <a:ext cx="9843283" cy="98432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5" name="Colocaciones"/>
          <p:cNvGraphicFramePr/>
          <p:nvPr>
            <p:extLst>
              <p:ext uri="{D42A27DB-BD31-4B8C-83A1-F6EECF244321}">
                <p14:modId xmlns:p14="http://schemas.microsoft.com/office/powerpoint/2010/main" val="2008890015"/>
              </p:ext>
            </p:extLst>
          </p:nvPr>
        </p:nvGraphicFramePr>
        <p:xfrm>
          <a:off x="13459988" y="-314294"/>
          <a:ext cx="9945275" cy="99452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6" name="Pasivo"/>
          <p:cNvGraphicFramePr/>
          <p:nvPr>
            <p:extLst>
              <p:ext uri="{D42A27DB-BD31-4B8C-83A1-F6EECF244321}">
                <p14:modId xmlns:p14="http://schemas.microsoft.com/office/powerpoint/2010/main" val="2387432281"/>
              </p:ext>
            </p:extLst>
          </p:nvPr>
        </p:nvGraphicFramePr>
        <p:xfrm>
          <a:off x="6575376" y="2753544"/>
          <a:ext cx="14988022" cy="14988022"/>
        </p:xfrm>
        <a:graphic>
          <a:graphicData uri="http://schemas.openxmlformats.org/drawingml/2006/chart">
            <c:chart xmlns:c="http://schemas.openxmlformats.org/drawingml/2006/chart" xmlns:r="http://schemas.openxmlformats.org/officeDocument/2006/relationships" r:id="rId4"/>
          </a:graphicData>
        </a:graphic>
      </p:graphicFrame>
      <p:sp>
        <p:nvSpPr>
          <p:cNvPr id="157"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5"/>
              </a:defRPr>
            </a:lvl1pPr>
          </a:lstStyle>
          <a:p>
            <a:pPr>
              <a:defRPr u="none"/>
            </a:pPr>
            <a:r>
              <a:rPr u="sng" dirty="0">
                <a:hlinkClick r:id="rId5"/>
              </a:rPr>
              <a:t>www.parinacoop.cl</a:t>
            </a:r>
          </a:p>
        </p:txBody>
      </p:sp>
      <p:pic>
        <p:nvPicPr>
          <p:cNvPr id="158" name="Isotipo Parinacoop-01.png" descr="Isotipo Parinacoop-01.png"/>
          <p:cNvPicPr>
            <a:picLocks noChangeAspect="1"/>
          </p:cNvPicPr>
          <p:nvPr/>
        </p:nvPicPr>
        <p:blipFill>
          <a:blip r:embed="rId6">
            <a:alphaModFix amt="8508"/>
            <a:extLst/>
          </a:blip>
          <a:stretch>
            <a:fillRect/>
          </a:stretch>
        </p:blipFill>
        <p:spPr>
          <a:xfrm>
            <a:off x="-526032" y="-279127"/>
            <a:ext cx="12357992" cy="12357992"/>
          </a:xfrm>
          <a:prstGeom prst="rect">
            <a:avLst/>
          </a:prstGeom>
          <a:ln w="12700">
            <a:miter lim="400000"/>
          </a:ln>
        </p:spPr>
      </p:pic>
      <p:sp>
        <p:nvSpPr>
          <p:cNvPr id="2" name="1 CuadroTexto"/>
          <p:cNvSpPr txBox="1"/>
          <p:nvPr/>
        </p:nvSpPr>
        <p:spPr>
          <a:xfrm>
            <a:off x="8230344" y="11178480"/>
            <a:ext cx="561662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Cuotas </a:t>
            </a:r>
          </a:p>
          <a:p>
            <a:pPr marL="0" marR="0" indent="0" algn="ctr" defTabSz="825500" rtl="0" fontAlgn="auto" latinLnBrk="0" hangingPunct="0">
              <a:lnSpc>
                <a:spcPct val="100000"/>
              </a:lnSpc>
              <a:spcBef>
                <a:spcPts val="0"/>
              </a:spcBef>
              <a:spcAft>
                <a:spcPts val="0"/>
              </a:spcAft>
              <a:buClrTx/>
              <a:buSzTx/>
              <a:buFontTx/>
              <a:buNone/>
              <a:tabLst/>
            </a:pPr>
            <a:r>
              <a:rPr lang="es-ES" dirty="0" smtClean="0"/>
              <a:t>Participación 30%</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3" name="2 CuadroTexto"/>
          <p:cNvSpPr txBox="1"/>
          <p:nvPr/>
        </p:nvSpPr>
        <p:spPr>
          <a:xfrm>
            <a:off x="3118992" y="2897560"/>
            <a:ext cx="1938030"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Empresas</a:t>
            </a:r>
          </a:p>
          <a:p>
            <a:pPr marL="0" marR="0" indent="0" algn="ctr" defTabSz="825500" rtl="0" fontAlgn="auto" latinLnBrk="0" hangingPunct="0">
              <a:lnSpc>
                <a:spcPct val="100000"/>
              </a:lnSpc>
              <a:spcBef>
                <a:spcPts val="0"/>
              </a:spcBef>
              <a:spcAft>
                <a:spcPts val="0"/>
              </a:spcAft>
              <a:buClrTx/>
              <a:buSzTx/>
              <a:buFontTx/>
              <a:buNone/>
              <a:tabLst/>
            </a:pPr>
            <a:r>
              <a:rPr lang="es-ES" dirty="0" smtClean="0"/>
              <a:t>121</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4" name="3 CuadroTexto"/>
          <p:cNvSpPr txBox="1"/>
          <p:nvPr/>
        </p:nvSpPr>
        <p:spPr>
          <a:xfrm>
            <a:off x="7778833" y="6034559"/>
            <a:ext cx="176811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Hombres</a:t>
            </a:r>
          </a:p>
          <a:p>
            <a:pPr marL="0" marR="0" indent="0" algn="ctr" defTabSz="825500" rtl="0" fontAlgn="auto" latinLnBrk="0" hangingPunct="0">
              <a:lnSpc>
                <a:spcPct val="100000"/>
              </a:lnSpc>
              <a:spcBef>
                <a:spcPts val="0"/>
              </a:spcBef>
              <a:spcAft>
                <a:spcPts val="0"/>
              </a:spcAft>
              <a:buClrTx/>
              <a:buSzTx/>
              <a:buFontTx/>
              <a:buNone/>
              <a:tabLst/>
            </a:pPr>
            <a:r>
              <a:rPr lang="es-ES" dirty="0" smtClean="0"/>
              <a:t>1.126</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5" name="4 CuadroTexto"/>
          <p:cNvSpPr txBox="1"/>
          <p:nvPr/>
        </p:nvSpPr>
        <p:spPr>
          <a:xfrm>
            <a:off x="1804850" y="6497960"/>
            <a:ext cx="1554913"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3000" b="1" i="0" u="none" strike="noStrike" cap="none" spc="0" normalizeH="0" baseline="0" dirty="0" smtClean="0">
                <a:ln>
                  <a:noFill/>
                </a:ln>
                <a:solidFill>
                  <a:srgbClr val="000000"/>
                </a:solidFill>
                <a:effectLst/>
                <a:uFillTx/>
                <a:latin typeface="Helvetica Neue"/>
                <a:ea typeface="Helvetica Neue"/>
                <a:cs typeface="Helvetica Neue"/>
                <a:sym typeface="Helvetica Neue"/>
              </a:rPr>
              <a:t>Mujeres</a:t>
            </a:r>
          </a:p>
          <a:p>
            <a:pPr marL="0" marR="0" indent="0" algn="ctr" defTabSz="825500" rtl="0" fontAlgn="auto" latinLnBrk="0" hangingPunct="0">
              <a:lnSpc>
                <a:spcPct val="100000"/>
              </a:lnSpc>
              <a:spcBef>
                <a:spcPts val="0"/>
              </a:spcBef>
              <a:spcAft>
                <a:spcPts val="0"/>
              </a:spcAft>
              <a:buClrTx/>
              <a:buSzTx/>
              <a:buFontTx/>
              <a:buNone/>
              <a:tabLst/>
            </a:pPr>
            <a:r>
              <a:rPr lang="es-ES" dirty="0" smtClean="0"/>
              <a:t>928</a:t>
            </a:r>
            <a:endParaRPr kumimoji="0" lang="es-CL"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cxnSp>
        <p:nvCxnSpPr>
          <p:cNvPr id="7" name="6 Conector angular"/>
          <p:cNvCxnSpPr/>
          <p:nvPr/>
        </p:nvCxnSpPr>
        <p:spPr>
          <a:xfrm rot="16200000" flipH="1">
            <a:off x="4376039" y="3656737"/>
            <a:ext cx="720080" cy="641886"/>
          </a:xfrm>
          <a:prstGeom prst="bentConnector3">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9" name="8 Conector recto"/>
          <p:cNvCxnSpPr/>
          <p:nvPr/>
        </p:nvCxnSpPr>
        <p:spPr>
          <a:xfrm>
            <a:off x="2902968" y="7060481"/>
            <a:ext cx="864096"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1" name="10 Conector recto"/>
          <p:cNvCxnSpPr>
            <a:stCxn id="4" idx="1"/>
          </p:cNvCxnSpPr>
          <p:nvPr/>
        </p:nvCxnSpPr>
        <p:spPr>
          <a:xfrm flipH="1">
            <a:off x="7079432" y="6547520"/>
            <a:ext cx="699401"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3" name="12 Conector angular"/>
          <p:cNvCxnSpPr/>
          <p:nvPr/>
        </p:nvCxnSpPr>
        <p:spPr>
          <a:xfrm flipV="1">
            <a:off x="11831960" y="11178480"/>
            <a:ext cx="906077" cy="512961"/>
          </a:xfrm>
          <a:prstGeom prst="bentConnector3">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5" name="14 Conector angular"/>
          <p:cNvCxnSpPr/>
          <p:nvPr/>
        </p:nvCxnSpPr>
        <p:spPr>
          <a:xfrm rot="10800000" flipV="1">
            <a:off x="15864408" y="9882336"/>
            <a:ext cx="1584176" cy="576064"/>
          </a:xfrm>
          <a:prstGeom prst="bentConnector3">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7" name="16 Conector angular"/>
          <p:cNvCxnSpPr/>
          <p:nvPr/>
        </p:nvCxnSpPr>
        <p:spPr>
          <a:xfrm rot="10800000" flipV="1">
            <a:off x="18744728" y="2150096"/>
            <a:ext cx="936104" cy="387424"/>
          </a:xfrm>
          <a:prstGeom prst="bentConnector3">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arinacoop"/>
          <p:cNvSpPr txBox="1">
            <a:spLocks noGrp="1"/>
          </p:cNvSpPr>
          <p:nvPr>
            <p:ph type="title"/>
          </p:nvPr>
        </p:nvSpPr>
        <p:spPr>
          <a:prstGeom prst="rect">
            <a:avLst/>
          </a:prstGeom>
        </p:spPr>
        <p:txBody>
          <a:bodyPr/>
          <a:lstStyle/>
          <a:p>
            <a:r>
              <a:t>Parinacoop</a:t>
            </a:r>
          </a:p>
        </p:txBody>
      </p:sp>
      <p:pic>
        <p:nvPicPr>
          <p:cNvPr id="161" name="Imagen" descr="Imagen"/>
          <p:cNvPicPr>
            <a:picLocks noChangeAspect="1"/>
          </p:cNvPicPr>
          <p:nvPr/>
        </p:nvPicPr>
        <p:blipFill>
          <a:blip r:embed="rId2">
            <a:extLst/>
          </a:blip>
          <a:stretch>
            <a:fillRect/>
          </a:stretch>
        </p:blipFill>
        <p:spPr>
          <a:xfrm>
            <a:off x="17374085" y="2641600"/>
            <a:ext cx="5770656" cy="3399154"/>
          </a:xfrm>
          <a:prstGeom prst="rect">
            <a:avLst/>
          </a:prstGeom>
          <a:ln w="12700">
            <a:miter lim="400000"/>
          </a:ln>
        </p:spPr>
      </p:pic>
      <p:sp>
        <p:nvSpPr>
          <p:cNvPr id="162" name="FOGAIN"/>
          <p:cNvSpPr txBox="1"/>
          <p:nvPr/>
        </p:nvSpPr>
        <p:spPr>
          <a:xfrm>
            <a:off x="17867699" y="5297803"/>
            <a:ext cx="4309492" cy="148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9100" b="0">
                <a:solidFill>
                  <a:srgbClr val="5E5E5E"/>
                </a:solidFill>
                <a:latin typeface="Proxima Nova"/>
                <a:ea typeface="Proxima Nova"/>
                <a:cs typeface="Proxima Nova"/>
                <a:sym typeface="Proxima Nova"/>
              </a:defRPr>
            </a:lvl1pPr>
          </a:lstStyle>
          <a:p>
            <a:r>
              <a:t>FOGAIN</a:t>
            </a:r>
          </a:p>
        </p:txBody>
      </p:sp>
      <p:sp>
        <p:nvSpPr>
          <p:cNvPr id="163" name="CRÉDITO COMERCIAL…"/>
          <p:cNvSpPr/>
          <p:nvPr/>
        </p:nvSpPr>
        <p:spPr>
          <a:xfrm>
            <a:off x="1404738" y="2858452"/>
            <a:ext cx="12469595" cy="9777096"/>
          </a:xfrm>
          <a:prstGeom prst="rect">
            <a:avLst/>
          </a:prstGeom>
          <a:solidFill>
            <a:srgbClr val="54F64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a:defRPr sz="3900"/>
            </a:pPr>
            <a:r>
              <a:t>CRÉDITO COMERCIAL</a:t>
            </a:r>
          </a:p>
          <a:p>
            <a:pPr>
              <a:defRPr sz="3900"/>
            </a:pPr>
            <a:endParaRPr/>
          </a:p>
          <a:p>
            <a:pPr>
              <a:defRPr sz="3900"/>
            </a:pPr>
            <a:r>
              <a:t>Créditos orientados a micro y pequeños empresarios, solicite su crédito comercial: </a:t>
            </a:r>
          </a:p>
          <a:p>
            <a:pPr>
              <a:defRPr sz="3900"/>
            </a:pPr>
            <a:r>
              <a:t>Corto Plazo para capital de trabajo, compra de materias primas.</a:t>
            </a:r>
          </a:p>
          <a:p>
            <a:pPr>
              <a:defRPr sz="3900"/>
            </a:pPr>
            <a:r>
              <a:t>Largo plazo para  la compra y renovación de activo fijo.</a:t>
            </a:r>
          </a:p>
          <a:p>
            <a:pPr>
              <a:defRPr sz="3900"/>
            </a:pPr>
            <a:r>
              <a:t>Créditos hasta 60 meses de plazo y hasta 60 días para pagar la primera cuota.</a:t>
            </a:r>
          </a:p>
          <a:p>
            <a:pPr>
              <a:defRPr sz="3900"/>
            </a:pPr>
            <a:r>
              <a:t>Cuotas mensuales, trimestrales, semestrales y anuales</a:t>
            </a:r>
          </a:p>
        </p:txBody>
      </p:sp>
      <p:sp>
        <p:nvSpPr>
          <p:cNvPr id="164" name="www.parinacoop.cl"/>
          <p:cNvSpPr txBox="1"/>
          <p:nvPr/>
        </p:nvSpPr>
        <p:spPr>
          <a:xfrm>
            <a:off x="10550969" y="13011774"/>
            <a:ext cx="2187068" cy="386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900" b="0" u="sng">
                <a:hlinkClick r:id="rId3"/>
              </a:defRPr>
            </a:lvl1pPr>
          </a:lstStyle>
          <a:p>
            <a:pPr>
              <a:defRPr u="none"/>
            </a:pPr>
            <a:r>
              <a:rPr u="sng">
                <a:hlinkClick r:id="rId3"/>
              </a:rPr>
              <a:t>www.parinacoop.cl</a:t>
            </a:r>
          </a:p>
        </p:txBody>
      </p:sp>
      <p:sp>
        <p:nvSpPr>
          <p:cNvPr id="165" name="Somos la mejor alternativa…"/>
          <p:cNvSpPr txBox="1"/>
          <p:nvPr/>
        </p:nvSpPr>
        <p:spPr>
          <a:xfrm>
            <a:off x="18053866" y="355600"/>
            <a:ext cx="6000497" cy="1320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b="0" i="1">
                <a:solidFill>
                  <a:srgbClr val="5E5E5E"/>
                </a:solidFill>
                <a:latin typeface="Proxima Nova"/>
                <a:ea typeface="Proxima Nova"/>
                <a:cs typeface="Proxima Nova"/>
                <a:sym typeface="Proxima Nova"/>
              </a:defRPr>
            </a:pPr>
            <a:r>
              <a:t>Somos la mejor alternativa</a:t>
            </a:r>
          </a:p>
          <a:p>
            <a:pPr>
              <a:defRPr sz="4000" b="0" i="1">
                <a:solidFill>
                  <a:srgbClr val="5E5E5E"/>
                </a:solidFill>
                <a:latin typeface="Proxima Nova"/>
                <a:ea typeface="Proxima Nova"/>
                <a:cs typeface="Proxima Nova"/>
                <a:sym typeface="Proxima Nova"/>
              </a:defRPr>
            </a:pPr>
            <a:r>
              <a:t>Para Financiar tu Negocio</a:t>
            </a:r>
          </a:p>
        </p:txBody>
      </p:sp>
      <p:sp>
        <p:nvSpPr>
          <p:cNvPr id="166" name="Requisitos:…"/>
          <p:cNvSpPr/>
          <p:nvPr/>
        </p:nvSpPr>
        <p:spPr>
          <a:xfrm>
            <a:off x="14504810" y="10572614"/>
            <a:ext cx="5738549" cy="2050234"/>
          </a:xfrm>
          <a:prstGeom prst="roundRect">
            <a:avLst>
              <a:gd name="adj" fmla="val 9292"/>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defTabSz="1733930">
              <a:lnSpc>
                <a:spcPct val="90000"/>
              </a:lnSpc>
              <a:buClr>
                <a:srgbClr val="000000"/>
              </a:buClr>
              <a:defRPr sz="2500"/>
            </a:pPr>
            <a:r>
              <a:t>Requisitos:</a:t>
            </a:r>
          </a:p>
          <a:p>
            <a:pPr marL="228600" indent="-228600" algn="l" defTabSz="1733930">
              <a:lnSpc>
                <a:spcPct val="90000"/>
              </a:lnSpc>
              <a:buSzPct val="100000"/>
              <a:buChar char="•"/>
              <a:defRPr sz="2500" b="0">
                <a:latin typeface="Helvetica Neue Light"/>
                <a:ea typeface="Helvetica Neue Light"/>
                <a:cs typeface="Helvetica Neue Light"/>
                <a:sym typeface="Helvetica Neue Light"/>
              </a:defRPr>
            </a:pPr>
            <a:r>
              <a:t>Ser socio de Parinacoop.</a:t>
            </a:r>
          </a:p>
          <a:p>
            <a:pPr marL="228600" indent="-228600" algn="l" defTabSz="1733930">
              <a:lnSpc>
                <a:spcPct val="90000"/>
              </a:lnSpc>
              <a:buSzPct val="100000"/>
              <a:buChar char="•"/>
              <a:defRPr sz="2500" b="0">
                <a:latin typeface="Helvetica Neue Light"/>
                <a:ea typeface="Helvetica Neue Light"/>
                <a:cs typeface="Helvetica Neue Light"/>
                <a:sym typeface="Helvetica Neue Light"/>
              </a:defRPr>
            </a:pPr>
            <a:r>
              <a:t>Cumplir con las políticas de créditos.</a:t>
            </a:r>
          </a:p>
          <a:p>
            <a:pPr marL="228600" indent="-228600" algn="l" defTabSz="1733930">
              <a:lnSpc>
                <a:spcPct val="90000"/>
              </a:lnSpc>
              <a:buSzPct val="100000"/>
              <a:buChar char="•"/>
              <a:defRPr sz="2500" b="0">
                <a:latin typeface="Helvetica Neue Light"/>
                <a:ea typeface="Helvetica Neue Light"/>
                <a:cs typeface="Helvetica Neue Light"/>
                <a:sym typeface="Helvetica Neue Light"/>
              </a:defRPr>
            </a:pPr>
            <a:r>
              <a:t>Tener las cuotas sociales al día.</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TotalTime>
  <Words>502</Words>
  <Application>Microsoft Office PowerPoint</Application>
  <PresentationFormat>Personalizado</PresentationFormat>
  <Paragraphs>95</Paragraphs>
  <Slides>12</Slides>
  <Notes>0</Notes>
  <HiddenSlides>0</HiddenSlides>
  <MMClips>0</MMClip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White</vt:lpstr>
      <vt:lpstr>Parinacoop</vt:lpstr>
      <vt:lpstr>Que es una Cooperativa</vt:lpstr>
      <vt:lpstr>Principios del Cooperativismo</vt:lpstr>
      <vt:lpstr>Cooperativismo en Chile</vt:lpstr>
      <vt:lpstr>Cooperativismo en Chile</vt:lpstr>
      <vt:lpstr>Parinacoop</vt:lpstr>
      <vt:lpstr>Cooperativismo en Chile</vt:lpstr>
      <vt:lpstr>Parinacoop</vt:lpstr>
      <vt:lpstr>Parinacoop</vt:lpstr>
      <vt:lpstr>Parinacoop - CORFO 2023</vt:lpstr>
      <vt:lpstr>Parinacoop</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Parinacoop</dc:title>
  <dc:creator>parinacoop</dc:creator>
  <cp:lastModifiedBy>Parinacoop</cp:lastModifiedBy>
  <cp:revision>6</cp:revision>
  <dcterms:modified xsi:type="dcterms:W3CDTF">2024-05-22T14:58:34Z</dcterms:modified>
</cp:coreProperties>
</file>